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339" r:id="rId3"/>
    <p:sldId id="340" r:id="rId4"/>
    <p:sldId id="343" r:id="rId5"/>
    <p:sldId id="350" r:id="rId6"/>
    <p:sldId id="344" r:id="rId7"/>
    <p:sldId id="351" r:id="rId8"/>
    <p:sldId id="345" r:id="rId9"/>
    <p:sldId id="346" r:id="rId10"/>
    <p:sldId id="347" r:id="rId11"/>
    <p:sldId id="352" r:id="rId12"/>
    <p:sldId id="348"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F3BE56-F984-4727-94D8-BD3C0DCE42B2}" v="21" dt="2023-04-20T18:42:21.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51" autoAdjust="0"/>
    <p:restoredTop sz="94660"/>
  </p:normalViewPr>
  <p:slideViewPr>
    <p:cSldViewPr snapToGrid="0">
      <p:cViewPr varScale="1">
        <p:scale>
          <a:sx n="128" d="100"/>
          <a:sy n="128" d="100"/>
        </p:scale>
        <p:origin x="18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delmann, Andreas" userId="6590e2c9-1b24-4332-8f68-506effef0ab2" providerId="ADAL" clId="{5A9FB803-B41D-4C82-847B-3E798487483F}"/>
    <pc:docChg chg="modSld">
      <pc:chgData name="Stadelmann, Andreas" userId="6590e2c9-1b24-4332-8f68-506effef0ab2" providerId="ADAL" clId="{5A9FB803-B41D-4C82-847B-3E798487483F}" dt="2023-04-21T09:22:58.787" v="0" actId="20577"/>
      <pc:docMkLst>
        <pc:docMk/>
      </pc:docMkLst>
      <pc:sldChg chg="modSp mod">
        <pc:chgData name="Stadelmann, Andreas" userId="6590e2c9-1b24-4332-8f68-506effef0ab2" providerId="ADAL" clId="{5A9FB803-B41D-4C82-847B-3E798487483F}" dt="2023-04-21T09:22:58.787" v="0" actId="20577"/>
        <pc:sldMkLst>
          <pc:docMk/>
          <pc:sldMk cId="3650674119" sldId="345"/>
        </pc:sldMkLst>
        <pc:spChg chg="mod">
          <ac:chgData name="Stadelmann, Andreas" userId="6590e2c9-1b24-4332-8f68-506effef0ab2" providerId="ADAL" clId="{5A9FB803-B41D-4C82-847B-3E798487483F}" dt="2023-04-21T09:22:58.787" v="0" actId="20577"/>
          <ac:spMkLst>
            <pc:docMk/>
            <pc:sldMk cId="3650674119" sldId="345"/>
            <ac:spMk id="11" creationId="{8F2D78F4-5026-455C-BAB5-6162ABA82461}"/>
          </ac:spMkLst>
        </pc:spChg>
      </pc:sldChg>
    </pc:docChg>
  </pc:docChgLst>
  <pc:docChgLst>
    <pc:chgData name="Patocchi, Sara" userId="S::sara.patocchi@stud.phbern.ch::bd394708-26bd-4c23-abab-43983ffc49e6" providerId="AD" clId="Web-{4CF3BE56-F984-4727-94D8-BD3C0DCE42B2}"/>
    <pc:docChg chg="modSld">
      <pc:chgData name="Patocchi, Sara" userId="S::sara.patocchi@stud.phbern.ch::bd394708-26bd-4c23-abab-43983ffc49e6" providerId="AD" clId="Web-{4CF3BE56-F984-4727-94D8-BD3C0DCE42B2}" dt="2023-04-20T18:42:21.848" v="20" actId="20577"/>
      <pc:docMkLst>
        <pc:docMk/>
      </pc:docMkLst>
      <pc:sldChg chg="modSp">
        <pc:chgData name="Patocchi, Sara" userId="S::sara.patocchi@stud.phbern.ch::bd394708-26bd-4c23-abab-43983ffc49e6" providerId="AD" clId="Web-{4CF3BE56-F984-4727-94D8-BD3C0DCE42B2}" dt="2023-04-20T18:38:07.639" v="3" actId="20577"/>
        <pc:sldMkLst>
          <pc:docMk/>
          <pc:sldMk cId="875604855" sldId="339"/>
        </pc:sldMkLst>
        <pc:spChg chg="mod">
          <ac:chgData name="Patocchi, Sara" userId="S::sara.patocchi@stud.phbern.ch::bd394708-26bd-4c23-abab-43983ffc49e6" providerId="AD" clId="Web-{4CF3BE56-F984-4727-94D8-BD3C0DCE42B2}" dt="2023-04-20T18:38:07.639" v="3" actId="20577"/>
          <ac:spMkLst>
            <pc:docMk/>
            <pc:sldMk cId="875604855" sldId="339"/>
            <ac:spMk id="3" creationId="{74761FE3-90BA-0991-CA14-B79347460906}"/>
          </ac:spMkLst>
        </pc:spChg>
      </pc:sldChg>
      <pc:sldChg chg="modSp">
        <pc:chgData name="Patocchi, Sara" userId="S::sara.patocchi@stud.phbern.ch::bd394708-26bd-4c23-abab-43983ffc49e6" providerId="AD" clId="Web-{4CF3BE56-F984-4727-94D8-BD3C0DCE42B2}" dt="2023-04-20T18:39:21.625" v="9" actId="20577"/>
        <pc:sldMkLst>
          <pc:docMk/>
          <pc:sldMk cId="1674307454" sldId="340"/>
        </pc:sldMkLst>
        <pc:spChg chg="mod">
          <ac:chgData name="Patocchi, Sara" userId="S::sara.patocchi@stud.phbern.ch::bd394708-26bd-4c23-abab-43983ffc49e6" providerId="AD" clId="Web-{4CF3BE56-F984-4727-94D8-BD3C0DCE42B2}" dt="2023-04-20T18:39:21.625" v="9" actId="20577"/>
          <ac:spMkLst>
            <pc:docMk/>
            <pc:sldMk cId="1674307454" sldId="340"/>
            <ac:spMk id="3" creationId="{74761FE3-90BA-0991-CA14-B79347460906}"/>
          </ac:spMkLst>
        </pc:spChg>
      </pc:sldChg>
      <pc:sldChg chg="modSp">
        <pc:chgData name="Patocchi, Sara" userId="S::sara.patocchi@stud.phbern.ch::bd394708-26bd-4c23-abab-43983ffc49e6" providerId="AD" clId="Web-{4CF3BE56-F984-4727-94D8-BD3C0DCE42B2}" dt="2023-04-20T18:40:23.251" v="11" actId="20577"/>
        <pc:sldMkLst>
          <pc:docMk/>
          <pc:sldMk cId="1666680880" sldId="344"/>
        </pc:sldMkLst>
        <pc:spChg chg="mod">
          <ac:chgData name="Patocchi, Sara" userId="S::sara.patocchi@stud.phbern.ch::bd394708-26bd-4c23-abab-43983ffc49e6" providerId="AD" clId="Web-{4CF3BE56-F984-4727-94D8-BD3C0DCE42B2}" dt="2023-04-20T18:40:23.251" v="11" actId="20577"/>
          <ac:spMkLst>
            <pc:docMk/>
            <pc:sldMk cId="1666680880" sldId="344"/>
            <ac:spMk id="3" creationId="{74761FE3-90BA-0991-CA14-B79347460906}"/>
          </ac:spMkLst>
        </pc:spChg>
      </pc:sldChg>
      <pc:sldChg chg="modSp">
        <pc:chgData name="Patocchi, Sara" userId="S::sara.patocchi@stud.phbern.ch::bd394708-26bd-4c23-abab-43983ffc49e6" providerId="AD" clId="Web-{4CF3BE56-F984-4727-94D8-BD3C0DCE42B2}" dt="2023-04-20T18:41:37.128" v="19" actId="20577"/>
        <pc:sldMkLst>
          <pc:docMk/>
          <pc:sldMk cId="3650674119" sldId="345"/>
        </pc:sldMkLst>
        <pc:spChg chg="mod">
          <ac:chgData name="Patocchi, Sara" userId="S::sara.patocchi@stud.phbern.ch::bd394708-26bd-4c23-abab-43983ffc49e6" providerId="AD" clId="Web-{4CF3BE56-F984-4727-94D8-BD3C0DCE42B2}" dt="2023-04-20T18:41:37.128" v="19" actId="20577"/>
          <ac:spMkLst>
            <pc:docMk/>
            <pc:sldMk cId="3650674119" sldId="345"/>
            <ac:spMk id="11" creationId="{8F2D78F4-5026-455C-BAB5-6162ABA82461}"/>
          </ac:spMkLst>
        </pc:spChg>
      </pc:sldChg>
      <pc:sldChg chg="modSp">
        <pc:chgData name="Patocchi, Sara" userId="S::sara.patocchi@stud.phbern.ch::bd394708-26bd-4c23-abab-43983ffc49e6" providerId="AD" clId="Web-{4CF3BE56-F984-4727-94D8-BD3C0DCE42B2}" dt="2023-04-20T18:42:21.848" v="20" actId="20577"/>
        <pc:sldMkLst>
          <pc:docMk/>
          <pc:sldMk cId="4058586528" sldId="346"/>
        </pc:sldMkLst>
        <pc:spChg chg="mod">
          <ac:chgData name="Patocchi, Sara" userId="S::sara.patocchi@stud.phbern.ch::bd394708-26bd-4c23-abab-43983ffc49e6" providerId="AD" clId="Web-{4CF3BE56-F984-4727-94D8-BD3C0DCE42B2}" dt="2023-04-20T18:42:21.848" v="20" actId="20577"/>
          <ac:spMkLst>
            <pc:docMk/>
            <pc:sldMk cId="4058586528" sldId="346"/>
            <ac:spMk id="3" creationId="{74761FE3-90BA-0991-CA14-B793474609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83BE1-F08E-44AA-9C04-D8C2AF3FE24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5B9DADE4-6E2D-448B-A7E8-B6103B89CB7F}">
      <dgm:prSet custT="1"/>
      <dgm:spPr>
        <a:solidFill>
          <a:schemeClr val="accent2">
            <a:lumMod val="60000"/>
            <a:lumOff val="40000"/>
          </a:schemeClr>
        </a:solidFill>
        <a:ln>
          <a:solidFill>
            <a:schemeClr val="accent2">
              <a:lumMod val="20000"/>
              <a:lumOff val="80000"/>
            </a:schemeClr>
          </a:solidFill>
        </a:ln>
      </dgm:spPr>
      <dgm:t>
        <a:bodyPr/>
        <a:lstStyle/>
        <a:p>
          <a:r>
            <a:rPr lang="de-CH" sz="1400" dirty="0">
              <a:solidFill>
                <a:schemeClr val="tx1"/>
              </a:solidFill>
            </a:rPr>
            <a:t>Menschen erzähl(t)en ihre Geschichte in Schulen, Kirchgemeinden, im TV oder in der Zeitung.</a:t>
          </a:r>
          <a:endParaRPr lang="en-US" sz="1400" dirty="0">
            <a:solidFill>
              <a:schemeClr val="tx1"/>
            </a:solidFill>
          </a:endParaRPr>
        </a:p>
      </dgm:t>
    </dgm:pt>
    <dgm:pt modelId="{013EBAD5-E753-49EF-A970-1A0F3888CB55}" type="parTrans" cxnId="{85DBDDF2-4636-4563-BCB6-3260A31E40FE}">
      <dgm:prSet/>
      <dgm:spPr/>
      <dgm:t>
        <a:bodyPr/>
        <a:lstStyle/>
        <a:p>
          <a:endParaRPr lang="en-US"/>
        </a:p>
      </dgm:t>
    </dgm:pt>
    <dgm:pt modelId="{0A385D59-F3A9-443D-9F8D-6CC408C153A9}" type="sibTrans" cxnId="{85DBDDF2-4636-4563-BCB6-3260A31E40FE}">
      <dgm:prSet/>
      <dgm:spPr/>
      <dgm:t>
        <a:bodyPr/>
        <a:lstStyle/>
        <a:p>
          <a:endParaRPr lang="en-US"/>
        </a:p>
      </dgm:t>
    </dgm:pt>
    <dgm:pt modelId="{C7D3965A-8C7E-421B-A050-B7676137FA0B}">
      <dgm:prSet custT="1"/>
      <dgm:spPr>
        <a:solidFill>
          <a:schemeClr val="accent2">
            <a:lumMod val="60000"/>
            <a:lumOff val="40000"/>
          </a:schemeClr>
        </a:solidFill>
      </dgm:spPr>
      <dgm:t>
        <a:bodyPr/>
        <a:lstStyle/>
        <a:p>
          <a:r>
            <a:rPr lang="de-CH" sz="1400">
              <a:solidFill>
                <a:schemeClr val="tx1"/>
              </a:solidFill>
            </a:rPr>
            <a:t>Zahlreiche Artikel, Bücher, Filme und inzwischen auch Lehrmittel erinnern an das vergangene Unrecht.</a:t>
          </a:r>
          <a:endParaRPr lang="en-US" sz="1400">
            <a:solidFill>
              <a:schemeClr val="tx1"/>
            </a:solidFill>
          </a:endParaRPr>
        </a:p>
      </dgm:t>
    </dgm:pt>
    <dgm:pt modelId="{3E10DED3-1F3A-4C2B-9EF0-F91F1A2A79A2}" type="parTrans" cxnId="{DC2DC39D-0DCF-42EF-9196-B658ABE2DB51}">
      <dgm:prSet/>
      <dgm:spPr/>
      <dgm:t>
        <a:bodyPr/>
        <a:lstStyle/>
        <a:p>
          <a:endParaRPr lang="en-US"/>
        </a:p>
      </dgm:t>
    </dgm:pt>
    <dgm:pt modelId="{8386A31D-9CCD-4962-A137-C208536FB6A0}" type="sibTrans" cxnId="{DC2DC39D-0DCF-42EF-9196-B658ABE2DB51}">
      <dgm:prSet/>
      <dgm:spPr/>
      <dgm:t>
        <a:bodyPr/>
        <a:lstStyle/>
        <a:p>
          <a:endParaRPr lang="en-US"/>
        </a:p>
      </dgm:t>
    </dgm:pt>
    <dgm:pt modelId="{B4C855E7-45C5-4B88-B0E2-9CE4E5E5375B}">
      <dgm:prSet custT="1"/>
      <dgm:spPr>
        <a:solidFill>
          <a:schemeClr val="accent2">
            <a:lumMod val="60000"/>
            <a:lumOff val="40000"/>
          </a:schemeClr>
        </a:solidFill>
      </dgm:spPr>
      <dgm:t>
        <a:bodyPr/>
        <a:lstStyle/>
        <a:p>
          <a:r>
            <a:rPr lang="de-CH" sz="1400" b="1" dirty="0">
              <a:solidFill>
                <a:schemeClr val="tx1"/>
              </a:solidFill>
            </a:rPr>
            <a:t>Bern</a:t>
          </a:r>
          <a:r>
            <a:rPr lang="de-CH" sz="1400" dirty="0">
              <a:solidFill>
                <a:schemeClr val="tx1"/>
              </a:solidFill>
            </a:rPr>
            <a:t> setzt, wie andere Kantone, ein </a:t>
          </a:r>
          <a:r>
            <a:rPr lang="de-DE" sz="1400" i="1" dirty="0">
              <a:solidFill>
                <a:schemeClr val="tx1"/>
              </a:solidFill>
            </a:rPr>
            <a:t>Zeichen der Erinnerung</a:t>
          </a:r>
          <a:r>
            <a:rPr lang="de-DE" sz="1400" dirty="0">
              <a:solidFill>
                <a:schemeClr val="tx1"/>
              </a:solidFill>
            </a:rPr>
            <a:t> zum Gedenken an die Betroffenen fürsorgerischer </a:t>
          </a:r>
          <a:r>
            <a:rPr lang="de-DE" sz="1400" dirty="0" err="1">
              <a:solidFill>
                <a:schemeClr val="tx1"/>
              </a:solidFill>
            </a:rPr>
            <a:t>Zwangsmassnahmen</a:t>
          </a:r>
          <a:r>
            <a:rPr lang="de-DE" sz="1400" dirty="0">
              <a:solidFill>
                <a:schemeClr val="tx1"/>
              </a:solidFill>
            </a:rPr>
            <a:t> und Fremdplatzierungen. </a:t>
          </a:r>
          <a:endParaRPr lang="en-US" sz="1400" dirty="0">
            <a:solidFill>
              <a:schemeClr val="tx1"/>
            </a:solidFill>
          </a:endParaRPr>
        </a:p>
      </dgm:t>
    </dgm:pt>
    <dgm:pt modelId="{98680D63-8405-4EF2-9A02-481E734C61BF}" type="parTrans" cxnId="{4957FAC2-3505-427A-8BB6-458C919805EA}">
      <dgm:prSet/>
      <dgm:spPr/>
      <dgm:t>
        <a:bodyPr/>
        <a:lstStyle/>
        <a:p>
          <a:endParaRPr lang="en-US"/>
        </a:p>
      </dgm:t>
    </dgm:pt>
    <dgm:pt modelId="{EA211260-25B1-4255-A5A4-FB8279317477}" type="sibTrans" cxnId="{4957FAC2-3505-427A-8BB6-458C919805EA}">
      <dgm:prSet/>
      <dgm:spPr/>
      <dgm:t>
        <a:bodyPr/>
        <a:lstStyle/>
        <a:p>
          <a:endParaRPr lang="en-US"/>
        </a:p>
      </dgm:t>
    </dgm:pt>
    <dgm:pt modelId="{B4CFAC85-D15E-4AC7-8CA1-225B8BBC6E76}">
      <dgm:prSet custT="1"/>
      <dgm:spPr>
        <a:solidFill>
          <a:schemeClr val="accent2">
            <a:lumMod val="20000"/>
            <a:lumOff val="80000"/>
          </a:schemeClr>
        </a:solidFill>
      </dgm:spPr>
      <dgm:t>
        <a:bodyPr/>
        <a:lstStyle/>
        <a:p>
          <a:r>
            <a:rPr lang="de-DE" sz="1400" dirty="0">
              <a:solidFill>
                <a:schemeClr val="tx1"/>
              </a:solidFill>
            </a:rPr>
            <a:t>Welches Zeichen </a:t>
          </a:r>
          <a:br>
            <a:rPr lang="de-DE" sz="1400" dirty="0">
              <a:solidFill>
                <a:schemeClr val="tx1"/>
              </a:solidFill>
            </a:rPr>
          </a:br>
          <a:r>
            <a:rPr lang="de-DE" sz="1400" dirty="0">
              <a:solidFill>
                <a:schemeClr val="tx1"/>
              </a:solidFill>
            </a:rPr>
            <a:t>setzt ihr?</a:t>
          </a:r>
          <a:endParaRPr lang="en-US" sz="1400" dirty="0">
            <a:solidFill>
              <a:schemeClr val="tx1"/>
            </a:solidFill>
          </a:endParaRPr>
        </a:p>
      </dgm:t>
    </dgm:pt>
    <dgm:pt modelId="{484C1E40-441C-42D4-8E21-477356A6C1BD}" type="parTrans" cxnId="{C3B6B3FA-5607-4A00-868B-70B845C18330}">
      <dgm:prSet/>
      <dgm:spPr/>
      <dgm:t>
        <a:bodyPr/>
        <a:lstStyle/>
        <a:p>
          <a:endParaRPr lang="en-US"/>
        </a:p>
      </dgm:t>
    </dgm:pt>
    <dgm:pt modelId="{512D443A-0467-4959-BF94-AFC0538B18B5}" type="sibTrans" cxnId="{C3B6B3FA-5607-4A00-868B-70B845C18330}">
      <dgm:prSet/>
      <dgm:spPr/>
      <dgm:t>
        <a:bodyPr/>
        <a:lstStyle/>
        <a:p>
          <a:endParaRPr lang="en-US"/>
        </a:p>
      </dgm:t>
    </dgm:pt>
    <dgm:pt modelId="{CE5346F7-1833-9049-B214-F0B80FC4E45D}" type="pres">
      <dgm:prSet presAssocID="{79983BE1-F08E-44AA-9C04-D8C2AF3FE247}" presName="matrix" presStyleCnt="0">
        <dgm:presLayoutVars>
          <dgm:chMax val="1"/>
          <dgm:dir/>
          <dgm:resizeHandles val="exact"/>
        </dgm:presLayoutVars>
      </dgm:prSet>
      <dgm:spPr/>
    </dgm:pt>
    <dgm:pt modelId="{106BE6B0-0CF6-764F-80DD-5A7534ACA304}" type="pres">
      <dgm:prSet presAssocID="{79983BE1-F08E-44AA-9C04-D8C2AF3FE247}" presName="diamond" presStyleLbl="bgShp" presStyleIdx="0" presStyleCnt="1" custScaleX="105542"/>
      <dgm:spPr>
        <a:solidFill>
          <a:schemeClr val="accent2"/>
        </a:solidFill>
      </dgm:spPr>
    </dgm:pt>
    <dgm:pt modelId="{1B0935DC-EBFC-3342-99CB-2DE0CF7A5537}" type="pres">
      <dgm:prSet presAssocID="{79983BE1-F08E-44AA-9C04-D8C2AF3FE247}" presName="quad1" presStyleLbl="node1" presStyleIdx="0" presStyleCnt="4">
        <dgm:presLayoutVars>
          <dgm:chMax val="0"/>
          <dgm:chPref val="0"/>
          <dgm:bulletEnabled val="1"/>
        </dgm:presLayoutVars>
      </dgm:prSet>
      <dgm:spPr/>
    </dgm:pt>
    <dgm:pt modelId="{FAA16B0D-4071-2343-B1EE-AFA6C91850F6}" type="pres">
      <dgm:prSet presAssocID="{79983BE1-F08E-44AA-9C04-D8C2AF3FE247}" presName="quad2" presStyleLbl="node1" presStyleIdx="1" presStyleCnt="4">
        <dgm:presLayoutVars>
          <dgm:chMax val="0"/>
          <dgm:chPref val="0"/>
          <dgm:bulletEnabled val="1"/>
        </dgm:presLayoutVars>
      </dgm:prSet>
      <dgm:spPr/>
    </dgm:pt>
    <dgm:pt modelId="{F61268B7-0C3C-F840-B58C-2A80AE63981D}" type="pres">
      <dgm:prSet presAssocID="{79983BE1-F08E-44AA-9C04-D8C2AF3FE247}" presName="quad3" presStyleLbl="node1" presStyleIdx="2" presStyleCnt="4">
        <dgm:presLayoutVars>
          <dgm:chMax val="0"/>
          <dgm:chPref val="0"/>
          <dgm:bulletEnabled val="1"/>
        </dgm:presLayoutVars>
      </dgm:prSet>
      <dgm:spPr/>
    </dgm:pt>
    <dgm:pt modelId="{8B82BEEB-2ADA-BE4D-9F28-F5EBC0CF77F7}" type="pres">
      <dgm:prSet presAssocID="{79983BE1-F08E-44AA-9C04-D8C2AF3FE247}" presName="quad4" presStyleLbl="node1" presStyleIdx="3" presStyleCnt="4">
        <dgm:presLayoutVars>
          <dgm:chMax val="0"/>
          <dgm:chPref val="0"/>
          <dgm:bulletEnabled val="1"/>
        </dgm:presLayoutVars>
      </dgm:prSet>
      <dgm:spPr/>
    </dgm:pt>
  </dgm:ptLst>
  <dgm:cxnLst>
    <dgm:cxn modelId="{7E44631A-F2C3-8D48-95B1-90AD3271BF24}" type="presOf" srcId="{5B9DADE4-6E2D-448B-A7E8-B6103B89CB7F}" destId="{1B0935DC-EBFC-3342-99CB-2DE0CF7A5537}" srcOrd="0" destOrd="0" presId="urn:microsoft.com/office/officeart/2005/8/layout/matrix3"/>
    <dgm:cxn modelId="{F820F531-C759-314E-B697-C17BA5C25E59}" type="presOf" srcId="{C7D3965A-8C7E-421B-A050-B7676137FA0B}" destId="{FAA16B0D-4071-2343-B1EE-AFA6C91850F6}" srcOrd="0" destOrd="0" presId="urn:microsoft.com/office/officeart/2005/8/layout/matrix3"/>
    <dgm:cxn modelId="{D09BB633-4E8A-7046-B78C-8CF9F9C1EC8F}" type="presOf" srcId="{B4CFAC85-D15E-4AC7-8CA1-225B8BBC6E76}" destId="{8B82BEEB-2ADA-BE4D-9F28-F5EBC0CF77F7}" srcOrd="0" destOrd="0" presId="urn:microsoft.com/office/officeart/2005/8/layout/matrix3"/>
    <dgm:cxn modelId="{3B85099D-ADDD-6442-A5BF-E48684B1C374}" type="presOf" srcId="{B4C855E7-45C5-4B88-B0E2-9CE4E5E5375B}" destId="{F61268B7-0C3C-F840-B58C-2A80AE63981D}" srcOrd="0" destOrd="0" presId="urn:microsoft.com/office/officeart/2005/8/layout/matrix3"/>
    <dgm:cxn modelId="{DC2DC39D-0DCF-42EF-9196-B658ABE2DB51}" srcId="{79983BE1-F08E-44AA-9C04-D8C2AF3FE247}" destId="{C7D3965A-8C7E-421B-A050-B7676137FA0B}" srcOrd="1" destOrd="0" parTransId="{3E10DED3-1F3A-4C2B-9EF0-F91F1A2A79A2}" sibTransId="{8386A31D-9CCD-4962-A137-C208536FB6A0}"/>
    <dgm:cxn modelId="{4957FAC2-3505-427A-8BB6-458C919805EA}" srcId="{79983BE1-F08E-44AA-9C04-D8C2AF3FE247}" destId="{B4C855E7-45C5-4B88-B0E2-9CE4E5E5375B}" srcOrd="2" destOrd="0" parTransId="{98680D63-8405-4EF2-9A02-481E734C61BF}" sibTransId="{EA211260-25B1-4255-A5A4-FB8279317477}"/>
    <dgm:cxn modelId="{85DBDDF2-4636-4563-BCB6-3260A31E40FE}" srcId="{79983BE1-F08E-44AA-9C04-D8C2AF3FE247}" destId="{5B9DADE4-6E2D-448B-A7E8-B6103B89CB7F}" srcOrd="0" destOrd="0" parTransId="{013EBAD5-E753-49EF-A970-1A0F3888CB55}" sibTransId="{0A385D59-F3A9-443D-9F8D-6CC408C153A9}"/>
    <dgm:cxn modelId="{535BB1F3-6D9F-F14B-AF35-1D86FCDB97CB}" type="presOf" srcId="{79983BE1-F08E-44AA-9C04-D8C2AF3FE247}" destId="{CE5346F7-1833-9049-B214-F0B80FC4E45D}" srcOrd="0" destOrd="0" presId="urn:microsoft.com/office/officeart/2005/8/layout/matrix3"/>
    <dgm:cxn modelId="{C3B6B3FA-5607-4A00-868B-70B845C18330}" srcId="{79983BE1-F08E-44AA-9C04-D8C2AF3FE247}" destId="{B4CFAC85-D15E-4AC7-8CA1-225B8BBC6E76}" srcOrd="3" destOrd="0" parTransId="{484C1E40-441C-42D4-8E21-477356A6C1BD}" sibTransId="{512D443A-0467-4959-BF94-AFC0538B18B5}"/>
    <dgm:cxn modelId="{90C93D04-0507-7843-83B4-833849CC8661}" type="presParOf" srcId="{CE5346F7-1833-9049-B214-F0B80FC4E45D}" destId="{106BE6B0-0CF6-764F-80DD-5A7534ACA304}" srcOrd="0" destOrd="0" presId="urn:microsoft.com/office/officeart/2005/8/layout/matrix3"/>
    <dgm:cxn modelId="{F23FF1F1-23AA-8E42-8C88-0676E116BB4A}" type="presParOf" srcId="{CE5346F7-1833-9049-B214-F0B80FC4E45D}" destId="{1B0935DC-EBFC-3342-99CB-2DE0CF7A5537}" srcOrd="1" destOrd="0" presId="urn:microsoft.com/office/officeart/2005/8/layout/matrix3"/>
    <dgm:cxn modelId="{D5DC9F26-C749-3848-B147-8F63B396842B}" type="presParOf" srcId="{CE5346F7-1833-9049-B214-F0B80FC4E45D}" destId="{FAA16B0D-4071-2343-B1EE-AFA6C91850F6}" srcOrd="2" destOrd="0" presId="urn:microsoft.com/office/officeart/2005/8/layout/matrix3"/>
    <dgm:cxn modelId="{7A5659BE-1C74-9B4F-8D84-AB849DC9BD35}" type="presParOf" srcId="{CE5346F7-1833-9049-B214-F0B80FC4E45D}" destId="{F61268B7-0C3C-F840-B58C-2A80AE63981D}" srcOrd="3" destOrd="0" presId="urn:microsoft.com/office/officeart/2005/8/layout/matrix3"/>
    <dgm:cxn modelId="{120228D5-F1AC-624F-90DC-708F9BAE624E}" type="presParOf" srcId="{CE5346F7-1833-9049-B214-F0B80FC4E45D}" destId="{8B82BEEB-2ADA-BE4D-9F28-F5EBC0CF77F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BE6B0-0CF6-764F-80DD-5A7534ACA304}">
      <dsp:nvSpPr>
        <dsp:cNvPr id="0" name=""/>
        <dsp:cNvSpPr/>
      </dsp:nvSpPr>
      <dsp:spPr>
        <a:xfrm>
          <a:off x="1039668" y="0"/>
          <a:ext cx="5687099" cy="5388469"/>
        </a:xfrm>
        <a:prstGeom prst="diamond">
          <a:avLst/>
        </a:prstGeom>
        <a:solidFill>
          <a:schemeClr val="accent2"/>
        </a:solidFill>
        <a:ln>
          <a:noFill/>
        </a:ln>
        <a:effectLst/>
      </dsp:spPr>
      <dsp:style>
        <a:lnRef idx="0">
          <a:scrgbClr r="0" g="0" b="0"/>
        </a:lnRef>
        <a:fillRef idx="1">
          <a:scrgbClr r="0" g="0" b="0"/>
        </a:fillRef>
        <a:effectRef idx="0">
          <a:scrgbClr r="0" g="0" b="0"/>
        </a:effectRef>
        <a:fontRef idx="minor"/>
      </dsp:style>
    </dsp:sp>
    <dsp:sp modelId="{1B0935DC-EBFC-3342-99CB-2DE0CF7A5537}">
      <dsp:nvSpPr>
        <dsp:cNvPr id="0" name=""/>
        <dsp:cNvSpPr/>
      </dsp:nvSpPr>
      <dsp:spPr>
        <a:xfrm>
          <a:off x="1700887" y="511904"/>
          <a:ext cx="2101503" cy="2101503"/>
        </a:xfrm>
        <a:prstGeom prst="roundRect">
          <a:avLst/>
        </a:prstGeom>
        <a:solidFill>
          <a:schemeClr val="accent2">
            <a:lumMod val="60000"/>
            <a:lumOff val="40000"/>
          </a:schemeClr>
        </a:solid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CH" sz="1400" kern="1200" dirty="0">
              <a:solidFill>
                <a:schemeClr val="tx1"/>
              </a:solidFill>
            </a:rPr>
            <a:t>Menschen erzähl(t)en ihre Geschichte in Schulen, Kirchgemeinden, im TV oder in der Zeitung.</a:t>
          </a:r>
          <a:endParaRPr lang="en-US" sz="1400" kern="1200" dirty="0">
            <a:solidFill>
              <a:schemeClr val="tx1"/>
            </a:solidFill>
          </a:endParaRPr>
        </a:p>
      </dsp:txBody>
      <dsp:txXfrm>
        <a:off x="1803474" y="614491"/>
        <a:ext cx="1896329" cy="1896329"/>
      </dsp:txXfrm>
    </dsp:sp>
    <dsp:sp modelId="{FAA16B0D-4071-2343-B1EE-AFA6C91850F6}">
      <dsp:nvSpPr>
        <dsp:cNvPr id="0" name=""/>
        <dsp:cNvSpPr/>
      </dsp:nvSpPr>
      <dsp:spPr>
        <a:xfrm>
          <a:off x="3964045" y="511904"/>
          <a:ext cx="2101503" cy="210150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CH" sz="1400" kern="1200">
              <a:solidFill>
                <a:schemeClr val="tx1"/>
              </a:solidFill>
            </a:rPr>
            <a:t>Zahlreiche Artikel, Bücher, Filme und inzwischen auch Lehrmittel erinnern an das vergangene Unrecht.</a:t>
          </a:r>
          <a:endParaRPr lang="en-US" sz="1400" kern="1200">
            <a:solidFill>
              <a:schemeClr val="tx1"/>
            </a:solidFill>
          </a:endParaRPr>
        </a:p>
      </dsp:txBody>
      <dsp:txXfrm>
        <a:off x="4066632" y="614491"/>
        <a:ext cx="1896329" cy="1896329"/>
      </dsp:txXfrm>
    </dsp:sp>
    <dsp:sp modelId="{F61268B7-0C3C-F840-B58C-2A80AE63981D}">
      <dsp:nvSpPr>
        <dsp:cNvPr id="0" name=""/>
        <dsp:cNvSpPr/>
      </dsp:nvSpPr>
      <dsp:spPr>
        <a:xfrm>
          <a:off x="1700887" y="2775062"/>
          <a:ext cx="2101503" cy="210150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CH" sz="1400" b="1" kern="1200" dirty="0">
              <a:solidFill>
                <a:schemeClr val="tx1"/>
              </a:solidFill>
            </a:rPr>
            <a:t>Bern</a:t>
          </a:r>
          <a:r>
            <a:rPr lang="de-CH" sz="1400" kern="1200" dirty="0">
              <a:solidFill>
                <a:schemeClr val="tx1"/>
              </a:solidFill>
            </a:rPr>
            <a:t> setzt, wie andere Kantone, ein </a:t>
          </a:r>
          <a:r>
            <a:rPr lang="de-DE" sz="1400" i="1" kern="1200" dirty="0">
              <a:solidFill>
                <a:schemeClr val="tx1"/>
              </a:solidFill>
            </a:rPr>
            <a:t>Zeichen der Erinnerung</a:t>
          </a:r>
          <a:r>
            <a:rPr lang="de-DE" sz="1400" kern="1200" dirty="0">
              <a:solidFill>
                <a:schemeClr val="tx1"/>
              </a:solidFill>
            </a:rPr>
            <a:t> zum Gedenken an die Betroffenen fürsorgerischer </a:t>
          </a:r>
          <a:r>
            <a:rPr lang="de-DE" sz="1400" kern="1200" dirty="0" err="1">
              <a:solidFill>
                <a:schemeClr val="tx1"/>
              </a:solidFill>
            </a:rPr>
            <a:t>Zwangsmassnahmen</a:t>
          </a:r>
          <a:r>
            <a:rPr lang="de-DE" sz="1400" kern="1200" dirty="0">
              <a:solidFill>
                <a:schemeClr val="tx1"/>
              </a:solidFill>
            </a:rPr>
            <a:t> und Fremdplatzierungen. </a:t>
          </a:r>
          <a:endParaRPr lang="en-US" sz="1400" kern="1200" dirty="0">
            <a:solidFill>
              <a:schemeClr val="tx1"/>
            </a:solidFill>
          </a:endParaRPr>
        </a:p>
      </dsp:txBody>
      <dsp:txXfrm>
        <a:off x="1803474" y="2877649"/>
        <a:ext cx="1896329" cy="1896329"/>
      </dsp:txXfrm>
    </dsp:sp>
    <dsp:sp modelId="{8B82BEEB-2ADA-BE4D-9F28-F5EBC0CF77F7}">
      <dsp:nvSpPr>
        <dsp:cNvPr id="0" name=""/>
        <dsp:cNvSpPr/>
      </dsp:nvSpPr>
      <dsp:spPr>
        <a:xfrm>
          <a:off x="3964045" y="2775062"/>
          <a:ext cx="2101503" cy="2101503"/>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Welches Zeichen </a:t>
          </a:r>
          <a:br>
            <a:rPr lang="de-DE" sz="1400" kern="1200" dirty="0">
              <a:solidFill>
                <a:schemeClr val="tx1"/>
              </a:solidFill>
            </a:rPr>
          </a:br>
          <a:r>
            <a:rPr lang="de-DE" sz="1400" kern="1200" dirty="0">
              <a:solidFill>
                <a:schemeClr val="tx1"/>
              </a:solidFill>
            </a:rPr>
            <a:t>setzt ihr?</a:t>
          </a:r>
          <a:endParaRPr lang="en-US" sz="1400" kern="1200" dirty="0">
            <a:solidFill>
              <a:schemeClr val="tx1"/>
            </a:solidFill>
          </a:endParaRPr>
        </a:p>
      </dsp:txBody>
      <dsp:txXfrm>
        <a:off x="4066632" y="2877649"/>
        <a:ext cx="1896329" cy="189632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0EAD9-478C-4C20-82AE-35D775DAE0E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55EA6A8-D905-43AD-AA63-7DC090E28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290FABA-49CC-4318-81C4-8D793ADAFC96}"/>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326945AD-29AC-43A6-BD58-E47103E6A13D}"/>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679650E-9920-42A6-9670-CAC73F06C4B7}"/>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11247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9832F-F024-490A-9A53-380724FE3D10}"/>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C35C744-6AA7-4BE9-A60E-BE01A259EE5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CAE6608-8CE1-4E53-9D4B-5F36EA1E08EB}"/>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0EB13FAD-64A3-4A10-9FA1-B38FE2466EA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09413E6-28BF-4468-8563-B00E2029D675}"/>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33054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9C5E984-31A8-4810-B734-6F88E5D7B94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452DF63D-4C6E-46B1-84D0-4DB164C743E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ED82577-490D-4103-B945-970523FD5D29}"/>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BC5D58F5-17DB-42B5-9860-98EAAE7D94F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58FF7B5-77BD-44D0-AC37-57194E8E1CAD}"/>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417325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038D7-E507-4858-956C-093A64314928}"/>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7B9ACDD-BD98-40CD-9005-8CD551CA2E4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1C2CECD-CEA1-4E92-BD9F-4A08B9F98DCE}"/>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5A04C3AF-35AF-4FF8-8F76-3147CD8DAF6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C5BF102-7690-4CC5-8047-8B3F10CF1625}"/>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221880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B9911-03A8-4FB3-82CB-8466178F197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DE613EFA-39DF-4F30-998D-B205E4DBF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9B6F1FC-E4F1-4215-A5BD-43AED7D23C02}"/>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A08C8018-C143-4C12-85D9-6EE6A5BBAA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069B95FC-430F-4E98-BA71-647392A9DEA2}"/>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90693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E1D1E-4562-4055-8111-E706F408C31A}"/>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305D0F4-3589-40C8-9D6E-35DEAB19DE3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8C941443-ECDD-44F2-B34D-56C04398FCB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BF6F8C9-E635-477F-BB5E-C1B24BB69DE1}"/>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6" name="Fußzeilenplatzhalter 5">
            <a:extLst>
              <a:ext uri="{FF2B5EF4-FFF2-40B4-BE49-F238E27FC236}">
                <a16:creationId xmlns:a16="http://schemas.microsoft.com/office/drawing/2014/main" id="{5C3C9154-AFF9-4DD0-A37A-F684465836C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29CBA3B-163D-47E7-9595-FD6E4BA3643B}"/>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248663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7C922-DCAE-4B5F-9D17-5C047BA82D7D}"/>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14684479-322A-47C6-A14D-E3E26DEB3B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85F6FE2-DCCB-492E-921B-D08E6B4B521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684E40-AE2E-4F13-A472-EDA8424282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8C085CB-4CCB-4101-B6C7-79D73944C79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5A323D9-C12A-498E-A930-96DFCCA61BD1}"/>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8" name="Fußzeilenplatzhalter 7">
            <a:extLst>
              <a:ext uri="{FF2B5EF4-FFF2-40B4-BE49-F238E27FC236}">
                <a16:creationId xmlns:a16="http://schemas.microsoft.com/office/drawing/2014/main" id="{DA1B7B35-9A23-4E0D-BA33-E71926549FD0}"/>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4ECDC247-4B1A-4D41-9984-3854FA03B32E}"/>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48247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BC870-A909-4446-871C-276CF8E11ABE}"/>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4B2C8369-CC3F-4BF4-8AF4-3DA7C13DC99A}"/>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4" name="Fußzeilenplatzhalter 3">
            <a:extLst>
              <a:ext uri="{FF2B5EF4-FFF2-40B4-BE49-F238E27FC236}">
                <a16:creationId xmlns:a16="http://schemas.microsoft.com/office/drawing/2014/main" id="{04ABA372-58D1-4145-849C-800BB03384DD}"/>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84BB2F6-064D-49C1-8CB3-05CF11538C5E}"/>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114998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14710E2-3FF0-409F-99BA-1CA34CB12CA3}"/>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3" name="Fußzeilenplatzhalter 2">
            <a:extLst>
              <a:ext uri="{FF2B5EF4-FFF2-40B4-BE49-F238E27FC236}">
                <a16:creationId xmlns:a16="http://schemas.microsoft.com/office/drawing/2014/main" id="{EA7A5B28-FFF4-4A02-9006-6245E1297B5D}"/>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1B238E89-6521-40F0-9E3B-F469500CDAAD}"/>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184327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ECF6-F6D8-4911-9269-3CD299A88FD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B343ED0B-CF30-4216-A673-85B3E2CBF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C4F90139-2139-41B6-8666-C008BDE2C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F697097-80C6-4B25-9F72-8F7A1AC4D4F4}"/>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6" name="Fußzeilenplatzhalter 5">
            <a:extLst>
              <a:ext uri="{FF2B5EF4-FFF2-40B4-BE49-F238E27FC236}">
                <a16:creationId xmlns:a16="http://schemas.microsoft.com/office/drawing/2014/main" id="{E7E277A6-DD31-4EDB-9DF0-26CE6D6B58D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F45F8F2-5004-4D70-B5D4-DD00AD5D4631}"/>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329576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45BF8-EC66-4E92-8C2C-9B63E174D9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FF629B7-B0CD-4144-A709-26C45C532E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43ACE339-A0C9-4DD0-B866-F8F420214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82ECE5A-256D-4F48-996C-E7B4B60C78DB}"/>
              </a:ext>
            </a:extLst>
          </p:cNvPr>
          <p:cNvSpPr>
            <a:spLocks noGrp="1"/>
          </p:cNvSpPr>
          <p:nvPr>
            <p:ph type="dt" sz="half" idx="10"/>
          </p:nvPr>
        </p:nvSpPr>
        <p:spPr/>
        <p:txBody>
          <a:bodyPr/>
          <a:lstStyle/>
          <a:p>
            <a:fld id="{50FC882A-6143-4FF8-9F4A-24A23B6B99AA}" type="datetimeFigureOut">
              <a:rPr lang="de-CH" smtClean="0"/>
              <a:t>09.05.23</a:t>
            </a:fld>
            <a:endParaRPr lang="de-CH"/>
          </a:p>
        </p:txBody>
      </p:sp>
      <p:sp>
        <p:nvSpPr>
          <p:cNvPr id="6" name="Fußzeilenplatzhalter 5">
            <a:extLst>
              <a:ext uri="{FF2B5EF4-FFF2-40B4-BE49-F238E27FC236}">
                <a16:creationId xmlns:a16="http://schemas.microsoft.com/office/drawing/2014/main" id="{5BEC0507-E2B8-4DFB-AB75-3CE3E3B28C2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40D9BDA-83D2-4F83-BE0C-C5D981E6F6B4}"/>
              </a:ext>
            </a:extLst>
          </p:cNvPr>
          <p:cNvSpPr>
            <a:spLocks noGrp="1"/>
          </p:cNvSpPr>
          <p:nvPr>
            <p:ph type="sldNum" sz="quarter" idx="12"/>
          </p:nvPr>
        </p:nvSpPr>
        <p:spPr/>
        <p:txBody>
          <a:bodyPr/>
          <a:lstStyle/>
          <a:p>
            <a:fld id="{9DDE7719-92C6-428F-9435-8534257BE1FD}" type="slidenum">
              <a:rPr lang="de-CH" smtClean="0"/>
              <a:t>‹Nr.›</a:t>
            </a:fld>
            <a:endParaRPr lang="de-CH"/>
          </a:p>
        </p:txBody>
      </p:sp>
    </p:spTree>
    <p:extLst>
      <p:ext uri="{BB962C8B-B14F-4D97-AF65-F5344CB8AC3E}">
        <p14:creationId xmlns:p14="http://schemas.microsoft.com/office/powerpoint/2010/main" val="33907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A2545E-BB07-4DA5-8646-6867C8D61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F51ECAF0-4469-4231-8426-0BDEA4BF2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E4745A0-301C-4073-829D-3DBF2F1A5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882A-6143-4FF8-9F4A-24A23B6B99AA}" type="datetimeFigureOut">
              <a:rPr lang="de-CH" smtClean="0"/>
              <a:t>09.05.23</a:t>
            </a:fld>
            <a:endParaRPr lang="de-CH"/>
          </a:p>
        </p:txBody>
      </p:sp>
      <p:sp>
        <p:nvSpPr>
          <p:cNvPr id="5" name="Fußzeilenplatzhalter 4">
            <a:extLst>
              <a:ext uri="{FF2B5EF4-FFF2-40B4-BE49-F238E27FC236}">
                <a16:creationId xmlns:a16="http://schemas.microsoft.com/office/drawing/2014/main" id="{84985887-6697-4A43-9880-DC5E8B6CB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84CE6605-B228-4575-981E-F12E6B142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E7719-92C6-428F-9435-8534257BE1FD}" type="slidenum">
              <a:rPr lang="de-CH" smtClean="0"/>
              <a:t>‹Nr.›</a:t>
            </a:fld>
            <a:endParaRPr lang="de-CH"/>
          </a:p>
        </p:txBody>
      </p:sp>
    </p:spTree>
    <p:extLst>
      <p:ext uri="{BB962C8B-B14F-4D97-AF65-F5344CB8AC3E}">
        <p14:creationId xmlns:p14="http://schemas.microsoft.com/office/powerpoint/2010/main" val="491924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2.jpeg"/><Relationship Id="rId12"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jpeg"/><Relationship Id="rId5" Type="http://schemas.openxmlformats.org/officeDocument/2006/relationships/diagramColors" Target="../diagrams/colors1.xml"/><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diagramQuickStyle" Target="../diagrams/quickStyle1.xml"/><Relationship Id="rId9" Type="http://schemas.openxmlformats.org/officeDocument/2006/relationships/image" Target="../media/image10.jpeg"/><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s://www.bj.admin.ch/bj/de/home/gesellschaft/fszm.html" TargetMode="External"/><Relationship Id="rId2" Type="http://schemas.openxmlformats.org/officeDocument/2006/relationships/hyperlink" Target="https://www.uek-administrative-versorgungen.ch/"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gesichter-der-erinnerung.ch/"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isbn.de/buch/9783034401524/geboren-in-zuerich" TargetMode="External"/><Relationship Id="rId2" Type="http://schemas.openxmlformats.org/officeDocument/2006/relationships/hyperlink" Target="https://www.set.ch/jenische-sinti-roma/"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allocine.fr/film/fichefilm_gen_cfilm=208706.html" TargetMode="External"/><Relationship Id="rId4" Type="http://schemas.openxmlformats.org/officeDocument/2006/relationships/hyperlink" Target="https://www.verdinger.ch/_files/ugd/08d925_94c1239a77ed4f45a94ec92a524f396c.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gesichter-der-erinnerung.ch/"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DD389A-42CE-9159-5751-9516D2B0838D}"/>
              </a:ext>
            </a:extLst>
          </p:cNvPr>
          <p:cNvSpPr>
            <a:spLocks noGrp="1"/>
          </p:cNvSpPr>
          <p:nvPr>
            <p:ph type="ctrTitle"/>
          </p:nvPr>
        </p:nvSpPr>
        <p:spPr>
          <a:xfrm>
            <a:off x="640080" y="320040"/>
            <a:ext cx="6692827" cy="3892669"/>
          </a:xfrm>
        </p:spPr>
        <p:txBody>
          <a:bodyPr>
            <a:normAutofit/>
          </a:bodyPr>
          <a:lstStyle/>
          <a:p>
            <a:pPr algn="l"/>
            <a:r>
              <a:rPr lang="de-CH" sz="4600" b="1">
                <a:effectLst/>
                <a:latin typeface="Times New Roman" panose="02020603050405020304" pitchFamily="18" charset="0"/>
                <a:ea typeface="Calibri" panose="020F0502020204030204" pitchFamily="34" charset="0"/>
                <a:cs typeface="Times New Roman" panose="02020603050405020304" pitchFamily="18" charset="0"/>
              </a:rPr>
              <a:t>Fürsorgerische Zwangsmassnahmen und Fremdplatzierungen </a:t>
            </a:r>
            <a:br>
              <a:rPr lang="de-CH" sz="4600" b="1">
                <a:effectLst/>
                <a:latin typeface="Times New Roman" panose="02020603050405020304" pitchFamily="18" charset="0"/>
                <a:ea typeface="Calibri" panose="020F0502020204030204" pitchFamily="34" charset="0"/>
                <a:cs typeface="Times New Roman" panose="02020603050405020304" pitchFamily="18" charset="0"/>
              </a:rPr>
            </a:br>
            <a:r>
              <a:rPr lang="de-CH" sz="4600" b="1">
                <a:effectLst/>
                <a:latin typeface="Times New Roman" panose="02020603050405020304" pitchFamily="18" charset="0"/>
                <a:ea typeface="Calibri" panose="020F0502020204030204" pitchFamily="34" charset="0"/>
                <a:cs typeface="Times New Roman" panose="02020603050405020304" pitchFamily="18" charset="0"/>
              </a:rPr>
              <a:t>in der Schweiz und im Kanton Bern bis 1981</a:t>
            </a:r>
            <a:endParaRPr lang="de-DE" sz="4600"/>
          </a:p>
        </p:txBody>
      </p:sp>
      <p:sp>
        <p:nvSpPr>
          <p:cNvPr id="3" name="Untertitel 2">
            <a:extLst>
              <a:ext uri="{FF2B5EF4-FFF2-40B4-BE49-F238E27FC236}">
                <a16:creationId xmlns:a16="http://schemas.microsoft.com/office/drawing/2014/main" id="{4AA7F7AF-46A8-F367-77E1-A39877E75172}"/>
              </a:ext>
            </a:extLst>
          </p:cNvPr>
          <p:cNvSpPr>
            <a:spLocks noGrp="1"/>
          </p:cNvSpPr>
          <p:nvPr>
            <p:ph type="subTitle" idx="1"/>
          </p:nvPr>
        </p:nvSpPr>
        <p:spPr>
          <a:xfrm>
            <a:off x="640080" y="4631161"/>
            <a:ext cx="6692827" cy="1569486"/>
          </a:xfrm>
        </p:spPr>
        <p:txBody>
          <a:bodyPr>
            <a:normAutofit/>
          </a:bodyPr>
          <a:lstStyle/>
          <a:p>
            <a:pPr algn="l"/>
            <a:r>
              <a:rPr lang="de-DE" sz="2200" dirty="0"/>
              <a:t>Hintergrundinformationen für Lehrpersonen</a:t>
            </a:r>
          </a:p>
          <a:p>
            <a:pPr algn="l"/>
            <a:r>
              <a:rPr lang="de-DE" sz="2200" dirty="0"/>
              <a:t>Erstellt im Rahmen des </a:t>
            </a:r>
            <a:r>
              <a:rPr lang="de-DE" sz="2200" i="1" dirty="0"/>
              <a:t>Berner Zeichens der Erinnerung</a:t>
            </a:r>
            <a:r>
              <a:rPr lang="de-DE" sz="2200" dirty="0"/>
              <a:t> </a:t>
            </a:r>
            <a:r>
              <a:rPr lang="de-DE" sz="2200" i="1" dirty="0"/>
              <a:t>ZEDER, </a:t>
            </a:r>
            <a:r>
              <a:rPr lang="de-DE" sz="2200" dirty="0"/>
              <a:t>2023</a:t>
            </a:r>
          </a:p>
          <a:p>
            <a:pPr algn="l"/>
            <a:r>
              <a:rPr lang="de-DE" sz="2200" dirty="0"/>
              <a:t>Nadine Ritzer, Andreas Stadelmann, </a:t>
            </a:r>
            <a:r>
              <a:rPr lang="de-DE" sz="2200" dirty="0" err="1"/>
              <a:t>PHBern</a:t>
            </a:r>
            <a:endParaRPr lang="de-DE" sz="2200" dirty="0"/>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BE65184E-F741-4F8E-F250-268B85A22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544" y="418944"/>
            <a:ext cx="4087368" cy="5783638"/>
          </a:xfrm>
          <a:prstGeom prst="rect">
            <a:avLst/>
          </a:prstGeom>
        </p:spPr>
      </p:pic>
    </p:spTree>
    <p:extLst>
      <p:ext uri="{BB962C8B-B14F-4D97-AF65-F5344CB8AC3E}">
        <p14:creationId xmlns:p14="http://schemas.microsoft.com/office/powerpoint/2010/main" val="93130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Und wie erinnern wir?</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graphicFrame>
        <p:nvGraphicFramePr>
          <p:cNvPr id="1047" name="Inhaltsplatzhalter 2">
            <a:extLst>
              <a:ext uri="{FF2B5EF4-FFF2-40B4-BE49-F238E27FC236}">
                <a16:creationId xmlns:a16="http://schemas.microsoft.com/office/drawing/2014/main" id="{3586A902-8BCA-F6BD-2CD1-2DC5C20C7446}"/>
              </a:ext>
            </a:extLst>
          </p:cNvPr>
          <p:cNvGraphicFramePr>
            <a:graphicFrameLocks noGrp="1"/>
          </p:cNvGraphicFramePr>
          <p:nvPr>
            <p:ph idx="1"/>
            <p:extLst>
              <p:ext uri="{D42A27DB-BD31-4B8C-83A1-F6EECF244321}">
                <p14:modId xmlns:p14="http://schemas.microsoft.com/office/powerpoint/2010/main" val="4179265311"/>
              </p:ext>
            </p:extLst>
          </p:nvPr>
        </p:nvGraphicFramePr>
        <p:xfrm>
          <a:off x="-18585" y="1129965"/>
          <a:ext cx="7766436" cy="5388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1036" name="Picture 12" descr="Buchcover Geboren in Zürich | Ursula Müller Biondi | EAN 9783034401524 | ISBN 3-0344-0152-3 | ISBN 978-3-0344-0152-4">
            <a:extLst>
              <a:ext uri="{FF2B5EF4-FFF2-40B4-BE49-F238E27FC236}">
                <a16:creationId xmlns:a16="http://schemas.microsoft.com/office/drawing/2014/main" id="{94162780-C244-65A1-2A45-63528F4543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2371" y="33093"/>
            <a:ext cx="1711344" cy="26582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378A2950-D00E-D1C6-D590-661CD558E3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8029" y="4030892"/>
            <a:ext cx="1671099" cy="26686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HIMMUCHRIGELI - Christian Studer">
            <a:extLst>
              <a:ext uri="{FF2B5EF4-FFF2-40B4-BE49-F238E27FC236}">
                <a16:creationId xmlns:a16="http://schemas.microsoft.com/office/drawing/2014/main" id="{0FCDC0A4-E452-9373-DEA7-0B4F3327D9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285" y="2469781"/>
            <a:ext cx="1526242" cy="21810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Jenische, Sinti, Roma">
            <a:extLst>
              <a:ext uri="{FF2B5EF4-FFF2-40B4-BE49-F238E27FC236}">
                <a16:creationId xmlns:a16="http://schemas.microsoft.com/office/drawing/2014/main" id="{11B6FB24-3E18-87BA-A5AC-0E137E7C83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7757" y="1454100"/>
            <a:ext cx="1699050" cy="23956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ver - L'enfance volée">
            <a:extLst>
              <a:ext uri="{FF2B5EF4-FFF2-40B4-BE49-F238E27FC236}">
                <a16:creationId xmlns:a16="http://schemas.microsoft.com/office/drawing/2014/main" id="{4679116A-11B6-0BC4-5178-E78AF6323B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2164" y="101899"/>
            <a:ext cx="1704117" cy="25206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Film Verdinger - Cineman">
            <a:extLst>
              <a:ext uri="{FF2B5EF4-FFF2-40B4-BE49-F238E27FC236}">
                <a16:creationId xmlns:a16="http://schemas.microsoft.com/office/drawing/2014/main" id="{712D4E2F-DA5B-649F-918A-3685904726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09524" y="2331217"/>
            <a:ext cx="1552142" cy="2195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Die Behörde beschliesst' – zum Wohl des Kindes?">
            <a:extLst>
              <a:ext uri="{FF2B5EF4-FFF2-40B4-BE49-F238E27FC236}">
                <a16:creationId xmlns:a16="http://schemas.microsoft.com/office/drawing/2014/main" id="{9A4F3218-A806-4DCA-499B-2EFA9AE078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0822" y="4288694"/>
            <a:ext cx="1697423" cy="2520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Knabenheim 'Auf der Grube'">
            <a:extLst>
              <a:ext uri="{FF2B5EF4-FFF2-40B4-BE49-F238E27FC236}">
                <a16:creationId xmlns:a16="http://schemas.microsoft.com/office/drawing/2014/main" id="{3FE64829-5C84-A231-2D36-A63C658F9E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32371" y="4470275"/>
            <a:ext cx="1711344" cy="239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7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Ausgewählte Literaturhinweise</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p:txBody>
          <a:bodyPr>
            <a:noAutofit/>
          </a:bodyPr>
          <a:lstStyle/>
          <a:p>
            <a:pPr marL="0" indent="0" algn="just">
              <a:buNone/>
            </a:pPr>
            <a:r>
              <a:rPr lang="de-CH" sz="1400" b="1" i="0" dirty="0">
                <a:effectLst/>
                <a:latin typeface="Times" pitchFamily="2" charset="0"/>
                <a:ea typeface="Times New Roman" panose="02020603050405020304" pitchFamily="18" charset="0"/>
              </a:rPr>
              <a:t>Internet</a:t>
            </a:r>
            <a:r>
              <a:rPr lang="de-CH" sz="1400" i="0" dirty="0">
                <a:effectLst/>
                <a:latin typeface="Times" pitchFamily="2" charset="0"/>
                <a:ea typeface="Times New Roman" panose="02020603050405020304" pitchFamily="18" charset="0"/>
              </a:rPr>
              <a:t>:</a:t>
            </a:r>
          </a:p>
          <a:p>
            <a:pPr marL="0" indent="0">
              <a:buNone/>
            </a:pPr>
            <a:r>
              <a:rPr lang="de-DE" sz="1400" dirty="0">
                <a:latin typeface="Times" pitchFamily="2" charset="0"/>
                <a:ea typeface="Times New Roman" panose="02020603050405020304" pitchFamily="18" charset="0"/>
              </a:rPr>
              <a:t>Arbeit und Publikationen der Unabhängigen Expertenkommission (UEK): </a:t>
            </a:r>
            <a:r>
              <a:rPr lang="de-DE" sz="1400" dirty="0">
                <a:solidFill>
                  <a:srgbClr val="000000"/>
                </a:solidFill>
                <a:latin typeface="Times" pitchFamily="2" charset="0"/>
                <a:ea typeface="Calibri" panose="020F0502020204030204" pitchFamily="34" charset="0"/>
                <a:cs typeface="Times New Roman" panose="02020603050405020304" pitchFamily="18" charset="0"/>
                <a:hlinkClick r:id="rId2"/>
              </a:rPr>
              <a:t>https://www.uek-administrative-versorgungen.ch</a:t>
            </a:r>
            <a:endParaRPr lang="de-DE" sz="1400" dirty="0">
              <a:solidFill>
                <a:srgbClr val="000000"/>
              </a:solidFill>
              <a:latin typeface="Times" pitchFamily="2" charset="0"/>
              <a:ea typeface="Calibri" panose="020F0502020204030204" pitchFamily="34" charset="0"/>
              <a:cs typeface="Times New Roman" panose="02020603050405020304" pitchFamily="18" charset="0"/>
            </a:endParaRPr>
          </a:p>
          <a:p>
            <a:pPr marL="0" indent="0">
              <a:buNone/>
            </a:pPr>
            <a:r>
              <a:rPr lang="de-CH" sz="1400" i="0" dirty="0">
                <a:effectLst/>
                <a:latin typeface="Times" pitchFamily="2" charset="0"/>
                <a:ea typeface="Times New Roman" panose="02020603050405020304" pitchFamily="18" charset="0"/>
              </a:rPr>
              <a:t>Bundesamt für Justiz: </a:t>
            </a:r>
            <a:r>
              <a:rPr lang="de-CH" sz="1400" i="0" dirty="0">
                <a:solidFill>
                  <a:srgbClr val="0000FF"/>
                </a:solidFill>
                <a:effectLst/>
                <a:latin typeface="Times" pitchFamily="2" charset="0"/>
                <a:ea typeface="Times New Roman" panose="02020603050405020304" pitchFamily="18" charset="0"/>
                <a:hlinkClick r:id="rId3"/>
              </a:rPr>
              <a:t>https://www.bj.admin.ch/bj/de/home/gesellschaft/fszm.html</a:t>
            </a:r>
            <a:r>
              <a:rPr lang="de-CH" sz="1400" i="0" dirty="0">
                <a:effectLst/>
                <a:latin typeface="Times" pitchFamily="2" charset="0"/>
                <a:ea typeface="Times New Roman" panose="02020603050405020304" pitchFamily="18" charset="0"/>
              </a:rPr>
              <a:t> </a:t>
            </a:r>
          </a:p>
          <a:p>
            <a:pPr marL="0" indent="0">
              <a:buNone/>
            </a:pPr>
            <a:r>
              <a:rPr lang="de-DE" sz="1400" dirty="0">
                <a:latin typeface="Times" pitchFamily="2" charset="0"/>
              </a:rPr>
              <a:t>Gesichter der Erinnerung: </a:t>
            </a:r>
            <a:r>
              <a:rPr lang="de-DE" sz="1400" dirty="0">
                <a:latin typeface="Times" pitchFamily="2" charset="0"/>
                <a:hlinkClick r:id="rId4"/>
              </a:rPr>
              <a:t>https://gesichter-der-erinnerung.ch/</a:t>
            </a:r>
            <a:endParaRPr lang="de-CH" sz="1400" b="1" dirty="0">
              <a:latin typeface="Times" pitchFamily="2" charset="0"/>
              <a:cs typeface="Times New Roman" panose="02020603050405020304" pitchFamily="18" charset="0"/>
            </a:endParaRPr>
          </a:p>
          <a:p>
            <a:pPr marL="0" indent="0">
              <a:buNone/>
            </a:pPr>
            <a:r>
              <a:rPr lang="de-CH" sz="1400" b="1" dirty="0">
                <a:latin typeface="Times" pitchFamily="2" charset="0"/>
                <a:cs typeface="Times New Roman" panose="02020603050405020304" pitchFamily="18" charset="0"/>
              </a:rPr>
              <a:t>Fachbücher/Artikel:</a:t>
            </a:r>
          </a:p>
          <a:p>
            <a:pPr marL="0" indent="0">
              <a:buNone/>
            </a:pPr>
            <a:r>
              <a:rPr lang="de-DE" sz="1400" dirty="0">
                <a:latin typeface="Times" pitchFamily="2" charset="0"/>
                <a:ea typeface="Calibri" panose="020F0502020204030204" pitchFamily="34" charset="0"/>
                <a:cs typeface="Times New Roman" panose="02020603050405020304" pitchFamily="18" charset="0"/>
              </a:rPr>
              <a:t>Bühler Caroline, Kräuchi Heinz, Lerch Fredi, Rieder Katrin, Rietmann Tanja</a:t>
            </a:r>
            <a:r>
              <a:rPr lang="de-DE" sz="1400" dirty="0">
                <a:effectLst/>
                <a:latin typeface="Times" pitchFamily="2" charset="0"/>
                <a:ea typeface="Calibri" panose="020F0502020204030204" pitchFamily="34" charset="0"/>
                <a:cs typeface="Times New Roman" panose="02020603050405020304" pitchFamily="18" charset="0"/>
              </a:rPr>
              <a:t> (Hrsg.), Knabenheim «Auf der Grube». 188 Jahre Zwangserziehung. Innenblicke und </a:t>
            </a:r>
            <a:r>
              <a:rPr lang="de-DE" sz="1400" dirty="0" err="1">
                <a:effectLst/>
                <a:latin typeface="Times" pitchFamily="2" charset="0"/>
                <a:ea typeface="Calibri" panose="020F0502020204030204" pitchFamily="34" charset="0"/>
                <a:cs typeface="Times New Roman" panose="02020603050405020304" pitchFamily="18" charset="0"/>
              </a:rPr>
              <a:t>Aussenblicke</a:t>
            </a:r>
            <a:r>
              <a:rPr lang="de-DE" sz="1400" dirty="0">
                <a:effectLst/>
                <a:latin typeface="Times" pitchFamily="2" charset="0"/>
                <a:ea typeface="Calibri" panose="020F0502020204030204" pitchFamily="34" charset="0"/>
                <a:cs typeface="Times New Roman" panose="02020603050405020304" pitchFamily="18" charset="0"/>
              </a:rPr>
              <a:t>, Zürich 2022</a:t>
            </a:r>
            <a:r>
              <a:rPr lang="de-DE" sz="1400" dirty="0">
                <a:latin typeface="Times" pitchFamily="2" charset="0"/>
                <a:ea typeface="Calibri" panose="020F0502020204030204" pitchFamily="34" charset="0"/>
                <a:cs typeface="Times New Roman" panose="02020603050405020304" pitchFamily="18" charset="0"/>
              </a:rPr>
              <a:t>.</a:t>
            </a:r>
            <a:endParaRPr lang="de-DE" sz="1400" dirty="0">
              <a:effectLst/>
              <a:latin typeface="Times" pitchFamily="2" charset="0"/>
              <a:ea typeface="Calibri" panose="020F0502020204030204" pitchFamily="34" charset="0"/>
              <a:cs typeface="Times New Roman" panose="02020603050405020304" pitchFamily="18" charset="0"/>
            </a:endParaRPr>
          </a:p>
          <a:p>
            <a:pPr marL="0" indent="0">
              <a:buNone/>
            </a:pPr>
            <a:r>
              <a:rPr lang="de-CH" sz="1400" dirty="0" err="1">
                <a:latin typeface="Times" pitchFamily="2" charset="0"/>
                <a:cs typeface="Times New Roman" panose="02020603050405020304" pitchFamily="18" charset="0"/>
              </a:rPr>
              <a:t>Droux</a:t>
            </a:r>
            <a:r>
              <a:rPr lang="de-CH" sz="1400" dirty="0">
                <a:latin typeface="Times" pitchFamily="2" charset="0"/>
                <a:cs typeface="Times New Roman" panose="02020603050405020304" pitchFamily="18" charset="0"/>
              </a:rPr>
              <a:t> Joëlle, </a:t>
            </a:r>
            <a:r>
              <a:rPr lang="de-CH" sz="1400" dirty="0" err="1">
                <a:latin typeface="Times" pitchFamily="2" charset="0"/>
                <a:cs typeface="Times New Roman" panose="02020603050405020304" pitchFamily="18" charset="0"/>
              </a:rPr>
              <a:t>Praz</a:t>
            </a:r>
            <a:r>
              <a:rPr lang="de-CH" sz="1400" dirty="0">
                <a:latin typeface="Times" pitchFamily="2" charset="0"/>
                <a:cs typeface="Times New Roman" panose="02020603050405020304" pitchFamily="18" charset="0"/>
              </a:rPr>
              <a:t> Anne-Françoise, </a:t>
            </a:r>
            <a:r>
              <a:rPr lang="de-CH" sz="1400" dirty="0" err="1">
                <a:latin typeface="Times" pitchFamily="2" charset="0"/>
                <a:cs typeface="Times New Roman" panose="02020603050405020304" pitchFamily="18" charset="0"/>
              </a:rPr>
              <a:t>Placés</a:t>
            </a:r>
            <a:r>
              <a:rPr lang="de-CH" sz="1400" dirty="0">
                <a:latin typeface="Times" pitchFamily="2" charset="0"/>
                <a:cs typeface="Times New Roman" panose="02020603050405020304" pitchFamily="18" charset="0"/>
              </a:rPr>
              <a:t>, </a:t>
            </a:r>
            <a:r>
              <a:rPr lang="de-CH" sz="1400" dirty="0" err="1">
                <a:latin typeface="Times" pitchFamily="2" charset="0"/>
                <a:cs typeface="Times New Roman" panose="02020603050405020304" pitchFamily="18" charset="0"/>
              </a:rPr>
              <a:t>déplacés</a:t>
            </a:r>
            <a:r>
              <a:rPr lang="de-CH" sz="1400" dirty="0">
                <a:latin typeface="Times" pitchFamily="2" charset="0"/>
                <a:cs typeface="Times New Roman" panose="02020603050405020304" pitchFamily="18" charset="0"/>
              </a:rPr>
              <a:t>, </a:t>
            </a:r>
            <a:r>
              <a:rPr lang="de-CH" sz="1400" dirty="0" err="1">
                <a:latin typeface="Times" pitchFamily="2" charset="0"/>
                <a:cs typeface="Times New Roman" panose="02020603050405020304" pitchFamily="18" charset="0"/>
              </a:rPr>
              <a:t>protégés</a:t>
            </a:r>
            <a:r>
              <a:rPr lang="de-CH" sz="1400" dirty="0">
                <a:latin typeface="Times" pitchFamily="2" charset="0"/>
                <a:cs typeface="Times New Roman" panose="02020603050405020304" pitchFamily="18" charset="0"/>
              </a:rPr>
              <a:t>. </a:t>
            </a:r>
            <a:r>
              <a:rPr lang="de-CH" sz="1400" dirty="0" err="1">
                <a:latin typeface="Times" pitchFamily="2" charset="0"/>
                <a:cs typeface="Times New Roman" panose="02020603050405020304" pitchFamily="18" charset="0"/>
              </a:rPr>
              <a:t>L’histoire</a:t>
            </a:r>
            <a:r>
              <a:rPr lang="de-CH" sz="1400" dirty="0">
                <a:latin typeface="Times" pitchFamily="2" charset="0"/>
                <a:cs typeface="Times New Roman" panose="02020603050405020304" pitchFamily="18" charset="0"/>
              </a:rPr>
              <a:t> du </a:t>
            </a:r>
            <a:r>
              <a:rPr lang="de-CH" sz="1400" dirty="0" err="1">
                <a:latin typeface="Times" pitchFamily="2" charset="0"/>
                <a:cs typeface="Times New Roman" panose="02020603050405020304" pitchFamily="18" charset="0"/>
              </a:rPr>
              <a:t>placement</a:t>
            </a:r>
            <a:r>
              <a:rPr lang="de-CH" sz="1400" dirty="0">
                <a:latin typeface="Times" pitchFamily="2" charset="0"/>
                <a:cs typeface="Times New Roman" panose="02020603050405020304" pitchFamily="18" charset="0"/>
              </a:rPr>
              <a:t> </a:t>
            </a:r>
            <a:r>
              <a:rPr lang="de-CH" sz="1400" dirty="0" err="1">
                <a:latin typeface="Times" pitchFamily="2" charset="0"/>
                <a:cs typeface="Times New Roman" panose="02020603050405020304" pitchFamily="18" charset="0"/>
              </a:rPr>
              <a:t>d’enfants</a:t>
            </a:r>
            <a:r>
              <a:rPr lang="de-CH" sz="1400" dirty="0">
                <a:latin typeface="Times" pitchFamily="2" charset="0"/>
                <a:cs typeface="Times New Roman" panose="02020603050405020304" pitchFamily="18" charset="0"/>
              </a:rPr>
              <a:t> en Suisse, </a:t>
            </a:r>
            <a:r>
              <a:rPr lang="de-CH" sz="1400" dirty="0" err="1">
                <a:latin typeface="Times" pitchFamily="2" charset="0"/>
                <a:cs typeface="Times New Roman" panose="02020603050405020304" pitchFamily="18" charset="0"/>
              </a:rPr>
              <a:t>XIXe-Xxe</a:t>
            </a:r>
            <a:r>
              <a:rPr lang="de-CH" sz="1400" dirty="0">
                <a:latin typeface="Times" pitchFamily="2" charset="0"/>
                <a:cs typeface="Times New Roman" panose="02020603050405020304" pitchFamily="18" charset="0"/>
              </a:rPr>
              <a:t> </a:t>
            </a:r>
            <a:r>
              <a:rPr lang="de-CH" sz="1400" dirty="0" err="1">
                <a:latin typeface="Times" pitchFamily="2" charset="0"/>
                <a:cs typeface="Times New Roman" panose="02020603050405020304" pitchFamily="18" charset="0"/>
              </a:rPr>
              <a:t>siècles</a:t>
            </a:r>
            <a:r>
              <a:rPr lang="de-CH" sz="1400" dirty="0">
                <a:latin typeface="Times" pitchFamily="2" charset="0"/>
                <a:cs typeface="Times New Roman" panose="02020603050405020304" pitchFamily="18" charset="0"/>
              </a:rPr>
              <a:t>, Neuchâtel 2021.</a:t>
            </a:r>
          </a:p>
          <a:p>
            <a:pPr marL="0" indent="0">
              <a:buNone/>
            </a:pPr>
            <a:r>
              <a:rPr lang="de-DE" sz="1400" dirty="0">
                <a:latin typeface="Times" pitchFamily="2" charset="0"/>
                <a:ea typeface="Calibri" panose="020F0502020204030204" pitchFamily="34" charset="0"/>
                <a:cs typeface="Times New Roman" panose="02020603050405020304" pitchFamily="18" charset="0"/>
              </a:rPr>
              <a:t>Leuenberger Marco, </a:t>
            </a:r>
            <a:r>
              <a:rPr lang="de-DE" sz="1400" dirty="0" err="1">
                <a:latin typeface="Times" pitchFamily="2" charset="0"/>
                <a:ea typeface="Calibri" panose="020F0502020204030204" pitchFamily="34" charset="0"/>
                <a:cs typeface="Times New Roman" panose="02020603050405020304" pitchFamily="18" charset="0"/>
              </a:rPr>
              <a:t>Seglias</a:t>
            </a:r>
            <a:r>
              <a:rPr lang="de-DE" sz="1400" dirty="0">
                <a:latin typeface="Times" pitchFamily="2" charset="0"/>
                <a:ea typeface="Calibri" panose="020F0502020204030204" pitchFamily="34" charset="0"/>
                <a:cs typeface="Times New Roman" panose="02020603050405020304" pitchFamily="18" charset="0"/>
              </a:rPr>
              <a:t> Loretta (Hrsg.), Versorgt und vergessen. Ehemalige Verdingkinder erzählen, Zürich 2008.</a:t>
            </a:r>
            <a:endParaRPr lang="de-CH" sz="1400" dirty="0">
              <a:latin typeface="Times" pitchFamily="2" charset="0"/>
            </a:endParaRPr>
          </a:p>
          <a:p>
            <a:pPr marL="0" indent="0">
              <a:buNone/>
            </a:pPr>
            <a:r>
              <a:rPr lang="de-CH" sz="1400" kern="0" dirty="0">
                <a:solidFill>
                  <a:srgbClr val="000000"/>
                </a:solidFill>
                <a:latin typeface="Times" pitchFamily="2" charset="0"/>
                <a:ea typeface="Times New Roman" panose="02020603050405020304" pitchFamily="18" charset="0"/>
              </a:rPr>
              <a:t>Leuenberger Marco, Mani Lea, Rudin Simone, </a:t>
            </a:r>
            <a:r>
              <a:rPr lang="de-CH" sz="1400" kern="0" dirty="0" err="1">
                <a:solidFill>
                  <a:srgbClr val="000000"/>
                </a:solidFill>
                <a:latin typeface="Times" pitchFamily="2" charset="0"/>
                <a:ea typeface="Times New Roman" panose="02020603050405020304" pitchFamily="18" charset="0"/>
              </a:rPr>
              <a:t>Seglias</a:t>
            </a:r>
            <a:r>
              <a:rPr lang="de-CH" sz="1400" kern="0" dirty="0">
                <a:solidFill>
                  <a:srgbClr val="000000"/>
                </a:solidFill>
                <a:latin typeface="Times" pitchFamily="2" charset="0"/>
                <a:ea typeface="Times New Roman" panose="02020603050405020304" pitchFamily="18" charset="0"/>
              </a:rPr>
              <a:t> Loretta, «Die Behörde beschliesst» - zum Wohl des Kindes? Fremdplatzierte Kinder im Kanton Bern 1912-1978, Baden 2011</a:t>
            </a:r>
            <a:r>
              <a:rPr lang="de-CH" sz="1400" dirty="0">
                <a:solidFill>
                  <a:srgbClr val="000000"/>
                </a:solidFill>
                <a:latin typeface="Times" pitchFamily="2" charset="0"/>
                <a:ea typeface="Times New Roman" panose="02020603050405020304" pitchFamily="18" charset="0"/>
              </a:rPr>
              <a:t>.</a:t>
            </a:r>
            <a:endParaRPr lang="de-CH" sz="1400" dirty="0">
              <a:latin typeface="Times" pitchFamily="2" charset="0"/>
            </a:endParaRPr>
          </a:p>
          <a:p>
            <a:pPr marL="0" indent="0">
              <a:buNone/>
            </a:pPr>
            <a:r>
              <a:rPr lang="de-DE" sz="1400" dirty="0">
                <a:latin typeface="Times" pitchFamily="2" charset="0"/>
                <a:cs typeface="Times New Roman" panose="02020603050405020304" pitchFamily="18" charset="0"/>
              </a:rPr>
              <a:t>Rietmann Tanja, «Liederlich» und «arbeitsscheu». Die administrative Versorgung im Kanton Bern (1884-1981), </a:t>
            </a:r>
            <a:r>
              <a:rPr lang="de-DE" sz="1400" dirty="0">
                <a:effectLst/>
                <a:latin typeface="Times" pitchFamily="2" charset="0"/>
                <a:ea typeface="Calibri" panose="020F0502020204030204" pitchFamily="34" charset="0"/>
                <a:cs typeface="Times New Roman" panose="02020603050405020304" pitchFamily="18" charset="0"/>
              </a:rPr>
              <a:t>Zürich 2013.</a:t>
            </a:r>
            <a:r>
              <a:rPr lang="de-CH" sz="1400" dirty="0">
                <a:effectLst/>
                <a:latin typeface="Times" pitchFamily="2" charset="0"/>
              </a:rPr>
              <a:t> </a:t>
            </a:r>
          </a:p>
          <a:p>
            <a:pPr marL="0" indent="0">
              <a:buNone/>
            </a:pPr>
            <a:r>
              <a:rPr lang="de-DE" sz="1400" dirty="0" err="1">
                <a:effectLst/>
                <a:latin typeface="Times" pitchFamily="2" charset="0"/>
                <a:ea typeface="Calibri" panose="020F0502020204030204" pitchFamily="34" charset="0"/>
                <a:cs typeface="Times New Roman" panose="02020603050405020304" pitchFamily="18" charset="0"/>
              </a:rPr>
              <a:t>Seglias</a:t>
            </a:r>
            <a:r>
              <a:rPr lang="de-DE" sz="1400" dirty="0">
                <a:effectLst/>
                <a:latin typeface="Times" pitchFamily="2" charset="0"/>
                <a:ea typeface="Calibri" panose="020F0502020204030204" pitchFamily="34" charset="0"/>
                <a:cs typeface="Times New Roman" panose="02020603050405020304" pitchFamily="18" charset="0"/>
              </a:rPr>
              <a:t> Loretta, Fürsorgerische </a:t>
            </a:r>
            <a:r>
              <a:rPr lang="de-DE" sz="1400" dirty="0" err="1">
                <a:effectLst/>
                <a:latin typeface="Times" pitchFamily="2" charset="0"/>
                <a:ea typeface="Calibri" panose="020F0502020204030204" pitchFamily="34" charset="0"/>
                <a:cs typeface="Times New Roman" panose="02020603050405020304" pitchFamily="18" charset="0"/>
              </a:rPr>
              <a:t>Zwangsmassnahmen</a:t>
            </a:r>
            <a:r>
              <a:rPr lang="de-DE" sz="1400" dirty="0">
                <a:effectLst/>
                <a:latin typeface="Times" pitchFamily="2" charset="0"/>
                <a:ea typeface="Calibri" panose="020F0502020204030204" pitchFamily="34" charset="0"/>
                <a:cs typeface="Times New Roman" panose="02020603050405020304" pitchFamily="18" charset="0"/>
              </a:rPr>
              <a:t> und Fremdplatzierungen im Zeichen gesellschaftspolitischer Aufarbeitung. In: Béatrice Ziegler, Gisela Hauss &amp; Martin Lengwiler (Hrsg.), Zwischen Erinnerung und Aufarbeitung: Fürsorgerische </a:t>
            </a:r>
            <a:r>
              <a:rPr lang="de-DE" sz="1400" dirty="0" err="1">
                <a:effectLst/>
                <a:latin typeface="Times" pitchFamily="2" charset="0"/>
                <a:ea typeface="Calibri" panose="020F0502020204030204" pitchFamily="34" charset="0"/>
                <a:cs typeface="Times New Roman" panose="02020603050405020304" pitchFamily="18" charset="0"/>
              </a:rPr>
              <a:t>Zwangsmassnahmen</a:t>
            </a:r>
            <a:r>
              <a:rPr lang="de-DE" sz="1400" dirty="0">
                <a:effectLst/>
                <a:latin typeface="Times" pitchFamily="2" charset="0"/>
                <a:ea typeface="Calibri" panose="020F0502020204030204" pitchFamily="34" charset="0"/>
                <a:cs typeface="Times New Roman" panose="02020603050405020304" pitchFamily="18" charset="0"/>
              </a:rPr>
              <a:t> an Minderjährigen in der Schweiz im 20. Jahrhundert, Zürich 2018, S. 21–31.</a:t>
            </a:r>
            <a:r>
              <a:rPr lang="de-CH" sz="1400" dirty="0">
                <a:effectLst/>
                <a:latin typeface="Times" pitchFamily="2" charset="0"/>
              </a:rPr>
              <a:t> </a:t>
            </a:r>
          </a:p>
          <a:p>
            <a:pPr marL="0" indent="0" algn="just">
              <a:buNone/>
            </a:pPr>
            <a:endParaRPr lang="de-CH" sz="1400" i="1" dirty="0">
              <a:effectLst/>
              <a:latin typeface="Times" pitchFamily="2" charset="0"/>
              <a:ea typeface="Times New Roman" panose="02020603050405020304" pitchFamily="18" charset="0"/>
            </a:endParaRPr>
          </a:p>
          <a:p>
            <a:endParaRPr lang="de-DE" sz="1400" dirty="0">
              <a:latin typeface="Times" pitchFamily="2" charset="0"/>
            </a:endParaRPr>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spTree>
    <p:extLst>
      <p:ext uri="{BB962C8B-B14F-4D97-AF65-F5344CB8AC3E}">
        <p14:creationId xmlns:p14="http://schemas.microsoft.com/office/powerpoint/2010/main" val="254894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Weitere Bildquellen</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p:txBody>
          <a:bodyPr>
            <a:noAutofit/>
          </a:bodyPr>
          <a:lstStyle/>
          <a:p>
            <a:r>
              <a:rPr lang="de-CH" sz="1600" dirty="0">
                <a:latin typeface="Times" pitchFamily="2" charset="0"/>
                <a:cs typeface="Times New Roman" panose="02020603050405020304" pitchFamily="18" charset="0"/>
              </a:rPr>
              <a:t>Jenische, Sinti, Roma – Zuwenig bekannte Minderheiten in der Schweiz; PH Zürich, 2023; vgl. </a:t>
            </a:r>
            <a:r>
              <a:rPr lang="de-CH" sz="1600" dirty="0">
                <a:effectLst/>
                <a:latin typeface="Times" pitchFamily="2" charset="0"/>
                <a:ea typeface="Times New Roman" panose="02020603050405020304" pitchFamily="18" charset="0"/>
                <a:cs typeface="Times New Roman" panose="02020603050405020304" pitchFamily="18" charset="0"/>
                <a:hlinkClick r:id="rId2"/>
              </a:rPr>
              <a:t>https://www.set.ch/jenische-sinti-roma/</a:t>
            </a:r>
            <a:r>
              <a:rPr lang="de-CH" sz="1600" dirty="0">
                <a:effectLst/>
                <a:latin typeface="Times" pitchFamily="2" charset="0"/>
                <a:ea typeface="Times New Roman" panose="02020603050405020304" pitchFamily="18" charset="0"/>
                <a:cs typeface="Times New Roman" panose="02020603050405020304" pitchFamily="18" charset="0"/>
              </a:rPr>
              <a:t> </a:t>
            </a:r>
            <a:r>
              <a:rPr lang="de-CH" sz="1600" b="0" dirty="0">
                <a:solidFill>
                  <a:srgbClr val="373535"/>
                </a:solidFill>
                <a:effectLst/>
                <a:latin typeface="Times" pitchFamily="2" charset="0"/>
                <a:cs typeface="Times New Roman" panose="02020603050405020304" pitchFamily="18" charset="0"/>
              </a:rPr>
              <a:t>[aufgerufen 3. Mai 2023]</a:t>
            </a:r>
            <a:endParaRPr lang="de-CH" sz="1600" dirty="0">
              <a:effectLst/>
              <a:latin typeface="Times" pitchFamily="2" charset="0"/>
              <a:ea typeface="Times New Roman" panose="02020603050405020304" pitchFamily="18" charset="0"/>
              <a:cs typeface="Times New Roman" panose="02020603050405020304" pitchFamily="18" charset="0"/>
            </a:endParaRPr>
          </a:p>
          <a:p>
            <a:r>
              <a:rPr lang="de-CH" sz="1600" dirty="0">
                <a:effectLst/>
                <a:latin typeface="Times" pitchFamily="2" charset="0"/>
                <a:ea typeface="Times New Roman" panose="02020603050405020304" pitchFamily="18" charset="0"/>
                <a:cs typeface="Times New Roman" panose="02020603050405020304" pitchFamily="18" charset="0"/>
              </a:rPr>
              <a:t>Christian Studer, </a:t>
            </a:r>
            <a:r>
              <a:rPr lang="de-CH" sz="1600" dirty="0" err="1">
                <a:effectLst/>
                <a:latin typeface="Times" pitchFamily="2" charset="0"/>
                <a:ea typeface="Times New Roman" panose="02020603050405020304" pitchFamily="18" charset="0"/>
                <a:cs typeface="Times New Roman" panose="02020603050405020304" pitchFamily="18" charset="0"/>
              </a:rPr>
              <a:t>Himmuchrigeli</a:t>
            </a:r>
            <a:r>
              <a:rPr lang="de-CH" sz="1600" dirty="0">
                <a:effectLst/>
                <a:latin typeface="Times" pitchFamily="2" charset="0"/>
                <a:ea typeface="Times New Roman" panose="02020603050405020304" pitchFamily="18" charset="0"/>
                <a:cs typeface="Times New Roman" panose="02020603050405020304" pitchFamily="18" charset="0"/>
              </a:rPr>
              <a:t>, Schweizer Literaturgesellschaft (2020);</a:t>
            </a:r>
            <a:br>
              <a:rPr lang="de-CH" sz="1600" dirty="0">
                <a:latin typeface="Times" pitchFamily="2" charset="0"/>
                <a:ea typeface="Times New Roman" panose="02020603050405020304" pitchFamily="18" charset="0"/>
                <a:cs typeface="Times New Roman" panose="02020603050405020304" pitchFamily="18" charset="0"/>
              </a:rPr>
            </a:br>
            <a:r>
              <a:rPr lang="de-CH" sz="1600" dirty="0">
                <a:latin typeface="Times" pitchFamily="2" charset="0"/>
                <a:ea typeface="Times New Roman" panose="02020603050405020304" pitchFamily="18" charset="0"/>
                <a:cs typeface="Times New Roman" panose="02020603050405020304" pitchFamily="18" charset="0"/>
              </a:rPr>
              <a:t>(</a:t>
            </a:r>
            <a:r>
              <a:rPr lang="de-CH" sz="1600" dirty="0">
                <a:latin typeface="Times" pitchFamily="2" charset="0"/>
                <a:ea typeface="Times New Roman" panose="02020603050405020304" pitchFamily="18" charset="0"/>
                <a:cs typeface="Times New Roman" panose="02020603050405020304" pitchFamily="18" charset="0"/>
                <a:hlinkClick r:id="rId3"/>
              </a:rPr>
              <a:t>https://www.isbn.de/buch/9783034401524/geboren-in-zuerich</a:t>
            </a:r>
            <a:r>
              <a:rPr lang="de-CH" sz="1600" dirty="0">
                <a:latin typeface="Times" pitchFamily="2" charset="0"/>
                <a:ea typeface="Times New Roman" panose="02020603050405020304" pitchFamily="18" charset="0"/>
                <a:cs typeface="Times New Roman" panose="02020603050405020304" pitchFamily="18" charset="0"/>
              </a:rPr>
              <a:t>) </a:t>
            </a:r>
            <a:r>
              <a:rPr lang="de-CH" sz="1600" b="0" dirty="0">
                <a:solidFill>
                  <a:srgbClr val="373535"/>
                </a:solidFill>
                <a:effectLst/>
                <a:latin typeface="Times" pitchFamily="2" charset="0"/>
                <a:cs typeface="Times New Roman" panose="02020603050405020304" pitchFamily="18" charset="0"/>
              </a:rPr>
              <a:t>[aufgerufen 3. Mai 2023]</a:t>
            </a:r>
            <a:endParaRPr lang="de-CH" sz="1600" dirty="0">
              <a:effectLst/>
              <a:latin typeface="Times" pitchFamily="2" charset="0"/>
              <a:ea typeface="Times New Roman" panose="02020603050405020304" pitchFamily="18" charset="0"/>
              <a:cs typeface="Times New Roman" panose="02020603050405020304" pitchFamily="18" charset="0"/>
            </a:endParaRPr>
          </a:p>
          <a:p>
            <a:pPr algn="l"/>
            <a:r>
              <a:rPr lang="de-CH" sz="1600" dirty="0">
                <a:effectLst/>
                <a:latin typeface="Times" pitchFamily="2" charset="0"/>
                <a:ea typeface="Times New Roman" panose="02020603050405020304" pitchFamily="18" charset="0"/>
                <a:cs typeface="Times New Roman" panose="02020603050405020304" pitchFamily="18" charset="0"/>
              </a:rPr>
              <a:t>Ursula Biondi, Geboren in Zürich. Eine Lebensgeschichte. </a:t>
            </a:r>
            <a:r>
              <a:rPr lang="de-CH" sz="1600" dirty="0" err="1">
                <a:effectLst/>
                <a:latin typeface="Times" pitchFamily="2" charset="0"/>
                <a:ea typeface="Times New Roman" panose="02020603050405020304" pitchFamily="18" charset="0"/>
                <a:cs typeface="Times New Roman" panose="02020603050405020304" pitchFamily="18" charset="0"/>
              </a:rPr>
              <a:t>BoD</a:t>
            </a:r>
            <a:r>
              <a:rPr lang="de-CH" sz="1600" dirty="0">
                <a:effectLst/>
                <a:latin typeface="Times" pitchFamily="2" charset="0"/>
                <a:ea typeface="Times New Roman" panose="02020603050405020304" pitchFamily="18" charset="0"/>
                <a:cs typeface="Times New Roman" panose="02020603050405020304" pitchFamily="18" charset="0"/>
              </a:rPr>
              <a:t> (2003);  (</a:t>
            </a:r>
            <a:r>
              <a:rPr lang="de-CH" sz="1600" dirty="0">
                <a:effectLst/>
                <a:latin typeface="Times" pitchFamily="2" charset="0"/>
                <a:ea typeface="Times New Roman" panose="02020603050405020304" pitchFamily="18" charset="0"/>
                <a:cs typeface="Times New Roman" panose="02020603050405020304" pitchFamily="18" charset="0"/>
                <a:hlinkClick r:id="rId3"/>
              </a:rPr>
              <a:t>https://www.isbn.de/buch/9783034401524/geboren-in-zuerich</a:t>
            </a:r>
            <a:r>
              <a:rPr lang="de-CH" sz="1600" dirty="0">
                <a:effectLst/>
                <a:latin typeface="Times" pitchFamily="2" charset="0"/>
                <a:ea typeface="Times New Roman" panose="02020603050405020304" pitchFamily="18" charset="0"/>
                <a:cs typeface="Times New Roman" panose="02020603050405020304" pitchFamily="18" charset="0"/>
              </a:rPr>
              <a:t>)</a:t>
            </a:r>
          </a:p>
          <a:p>
            <a:pPr>
              <a:spcAft>
                <a:spcPts val="750"/>
              </a:spcAft>
            </a:pPr>
            <a:r>
              <a:rPr lang="de-CH" sz="1600" dirty="0">
                <a:latin typeface="Times" pitchFamily="2" charset="0"/>
                <a:cs typeface="Times New Roman" panose="02020603050405020304" pitchFamily="18" charset="0"/>
              </a:rPr>
              <a:t>Filmplakat «Der </a:t>
            </a:r>
            <a:r>
              <a:rPr lang="de-CH" sz="1600" dirty="0" err="1">
                <a:latin typeface="Times" pitchFamily="2" charset="0"/>
                <a:cs typeface="Times New Roman" panose="02020603050405020304" pitchFamily="18" charset="0"/>
              </a:rPr>
              <a:t>Verdinger</a:t>
            </a:r>
            <a:r>
              <a:rPr lang="de-CH" sz="1600" dirty="0">
                <a:latin typeface="Times" pitchFamily="2" charset="0"/>
                <a:cs typeface="Times New Roman" panose="02020603050405020304" pitchFamily="18" charset="0"/>
              </a:rPr>
              <a:t>»:</a:t>
            </a:r>
            <a:br>
              <a:rPr lang="de-CH" sz="1600" dirty="0">
                <a:latin typeface="Times" pitchFamily="2" charset="0"/>
                <a:cs typeface="Times New Roman" panose="02020603050405020304" pitchFamily="18" charset="0"/>
              </a:rPr>
            </a:br>
            <a:r>
              <a:rPr lang="de-CH" sz="1600" b="0" u="sng" dirty="0">
                <a:solidFill>
                  <a:srgbClr val="0563C1"/>
                </a:solidFill>
                <a:effectLst/>
                <a:latin typeface="Times" pitchFamily="2" charset="0"/>
                <a:cs typeface="Times New Roman" panose="02020603050405020304" pitchFamily="18" charset="0"/>
                <a:hlinkClick r:id="rId4"/>
              </a:rPr>
              <a:t>https://www.verdinger.ch/_files/ugd/08d925_94c1239a77ed4f45a94ec92a524f396c.pdf</a:t>
            </a:r>
            <a:r>
              <a:rPr lang="de-CH" sz="1600" b="0" dirty="0">
                <a:solidFill>
                  <a:srgbClr val="373535"/>
                </a:solidFill>
                <a:effectLst/>
                <a:latin typeface="Times" pitchFamily="2" charset="0"/>
                <a:cs typeface="Times New Roman" panose="02020603050405020304" pitchFamily="18" charset="0"/>
              </a:rPr>
              <a:t> [aufgerufen 3. Mai 2023]</a:t>
            </a:r>
            <a:endParaRPr lang="de-CH" sz="1600" b="1" dirty="0">
              <a:solidFill>
                <a:srgbClr val="242424"/>
              </a:solidFill>
              <a:effectLst/>
              <a:latin typeface="Times" pitchFamily="2" charset="0"/>
              <a:cs typeface="Times New Roman" panose="02020603050405020304" pitchFamily="18" charset="0"/>
            </a:endParaRPr>
          </a:p>
          <a:p>
            <a:pPr>
              <a:spcAft>
                <a:spcPts val="750"/>
              </a:spcAft>
            </a:pPr>
            <a:r>
              <a:rPr lang="de-CH" sz="1600" dirty="0">
                <a:latin typeface="Times" pitchFamily="2" charset="0"/>
                <a:cs typeface="Times New Roman" panose="02020603050405020304" pitchFamily="18" charset="0"/>
              </a:rPr>
              <a:t>Filmplakat «</a:t>
            </a:r>
            <a:r>
              <a:rPr lang="de-CH" sz="1600" dirty="0" err="1">
                <a:latin typeface="Times" pitchFamily="2" charset="0"/>
                <a:cs typeface="Times New Roman" panose="02020603050405020304" pitchFamily="18" charset="0"/>
              </a:rPr>
              <a:t>Enfance</a:t>
            </a:r>
            <a:r>
              <a:rPr lang="de-CH" sz="1600" dirty="0">
                <a:latin typeface="Times" pitchFamily="2" charset="0"/>
                <a:cs typeface="Times New Roman" panose="02020603050405020304" pitchFamily="18" charset="0"/>
              </a:rPr>
              <a:t> </a:t>
            </a:r>
            <a:r>
              <a:rPr lang="de-CH" sz="1600" dirty="0" err="1">
                <a:latin typeface="Times" pitchFamily="2" charset="0"/>
                <a:cs typeface="Times New Roman" panose="02020603050405020304" pitchFamily="18" charset="0"/>
              </a:rPr>
              <a:t>Volée</a:t>
            </a:r>
            <a:r>
              <a:rPr lang="de-CH" sz="1600" dirty="0">
                <a:latin typeface="Times" pitchFamily="2" charset="0"/>
                <a:cs typeface="Times New Roman" panose="02020603050405020304" pitchFamily="18" charset="0"/>
              </a:rPr>
              <a:t>»: </a:t>
            </a:r>
            <a:br>
              <a:rPr lang="de-CH" sz="1600" dirty="0">
                <a:latin typeface="Times" pitchFamily="2" charset="0"/>
                <a:cs typeface="Times New Roman" panose="02020603050405020304" pitchFamily="18" charset="0"/>
              </a:rPr>
            </a:br>
            <a:r>
              <a:rPr lang="de-CH" sz="1600" b="0" u="sng" dirty="0">
                <a:solidFill>
                  <a:srgbClr val="0563C1"/>
                </a:solidFill>
                <a:effectLst/>
                <a:latin typeface="Times" pitchFamily="2" charset="0"/>
                <a:cs typeface="Times New Roman" panose="02020603050405020304" pitchFamily="18" charset="0"/>
                <a:hlinkClick r:id="rId5"/>
              </a:rPr>
              <a:t>https://www.allocine.fr/film/fichefilm_gen_cfilm=208706.html</a:t>
            </a:r>
            <a:r>
              <a:rPr lang="de-CH" sz="1600" b="0" u="sng" dirty="0">
                <a:solidFill>
                  <a:srgbClr val="0563C1"/>
                </a:solidFill>
                <a:effectLst/>
                <a:latin typeface="Times" pitchFamily="2" charset="0"/>
                <a:cs typeface="Times New Roman" panose="02020603050405020304" pitchFamily="18" charset="0"/>
              </a:rPr>
              <a:t> </a:t>
            </a:r>
            <a:r>
              <a:rPr lang="de-CH" sz="1600" b="0" dirty="0">
                <a:solidFill>
                  <a:srgbClr val="373535"/>
                </a:solidFill>
                <a:effectLst/>
                <a:latin typeface="Times" pitchFamily="2" charset="0"/>
                <a:cs typeface="Times New Roman" panose="02020603050405020304" pitchFamily="18" charset="0"/>
              </a:rPr>
              <a:t>[aufgerufen 3. Mai 2023]</a:t>
            </a:r>
            <a:endParaRPr lang="de-CH" sz="1600" b="1" dirty="0">
              <a:solidFill>
                <a:srgbClr val="242424"/>
              </a:solidFill>
              <a:effectLst/>
              <a:latin typeface="Times" pitchFamily="2" charset="0"/>
              <a:cs typeface="Times New Roman" panose="02020603050405020304" pitchFamily="18" charset="0"/>
            </a:endParaRPr>
          </a:p>
          <a:p>
            <a:pPr marL="0" indent="0" algn="l">
              <a:spcAft>
                <a:spcPts val="750"/>
              </a:spcAft>
              <a:buNone/>
            </a:pPr>
            <a:endParaRPr lang="de-CH" sz="1600" b="1" i="0" dirty="0">
              <a:solidFill>
                <a:srgbClr val="242424"/>
              </a:solidFill>
              <a:effectLst/>
              <a:latin typeface="Times" pitchFamily="2" charset="0"/>
              <a:cs typeface="Times New Roman" panose="02020603050405020304" pitchFamily="18" charset="0"/>
            </a:endParaRPr>
          </a:p>
          <a:p>
            <a:pPr algn="l"/>
            <a:endParaRPr lang="de-CH" sz="1600" i="1" dirty="0">
              <a:latin typeface="Times" pitchFamily="2" charset="0"/>
              <a:ea typeface="Times New Roman" panose="02020603050405020304" pitchFamily="18" charset="0"/>
            </a:endParaRPr>
          </a:p>
          <a:p>
            <a:pPr algn="l"/>
            <a:endParaRPr lang="de-CH" sz="1600" i="1" dirty="0">
              <a:effectLst/>
              <a:latin typeface="Times" pitchFamily="2" charset="0"/>
              <a:ea typeface="Times New Roman" panose="02020603050405020304" pitchFamily="18" charset="0"/>
            </a:endParaRPr>
          </a:p>
          <a:p>
            <a:endParaRPr lang="de-DE" sz="1600" dirty="0">
              <a:latin typeface="Times" pitchFamily="2" charset="0"/>
            </a:endParaRPr>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spTree>
    <p:extLst>
      <p:ext uri="{BB962C8B-B14F-4D97-AF65-F5344CB8AC3E}">
        <p14:creationId xmlns:p14="http://schemas.microsoft.com/office/powerpoint/2010/main" val="3275509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Worum geht es? </a:t>
            </a: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a:xfrm>
            <a:off x="697524" y="1417320"/>
            <a:ext cx="7577796" cy="4517487"/>
          </a:xfrm>
        </p:spPr>
        <p:txBody>
          <a:bodyPr vert="horz" lIns="91440" tIns="45720" rIns="91440" bIns="45720" rtlCol="0" anchor="t">
            <a:noAutofit/>
          </a:bodyPr>
          <a:lstStyle/>
          <a:p>
            <a:r>
              <a:rPr lang="de-CH" sz="1500" dirty="0">
                <a:solidFill>
                  <a:srgbClr val="000000"/>
                </a:solidFill>
                <a:latin typeface="Times New Roman" panose="02020603050405020304" pitchFamily="18" charset="0"/>
                <a:ea typeface="Calibri" panose="020F0502020204030204" pitchFamily="34" charset="0"/>
              </a:rPr>
              <a:t>Von der Mitte des 19. Jh. bis weit ins 20. Jh. waren in der Schweiz zehntausende Menschen von </a:t>
            </a:r>
            <a:r>
              <a:rPr lang="de-CH" sz="1500" dirty="0">
                <a:solidFill>
                  <a:srgbClr val="C00000"/>
                </a:solidFill>
                <a:effectLst/>
                <a:latin typeface="Times New Roman" panose="02020603050405020304" pitchFamily="18" charset="0"/>
                <a:ea typeface="Calibri" panose="020F0502020204030204" pitchFamily="34" charset="0"/>
              </a:rPr>
              <a:t>«fürsorgerischen Zwangsmassnahmen und Fremdplatzierungen» </a:t>
            </a:r>
            <a:r>
              <a:rPr lang="de-CH" sz="1500" dirty="0">
                <a:solidFill>
                  <a:srgbClr val="000000"/>
                </a:solidFill>
                <a:effectLst/>
                <a:latin typeface="Times New Roman" panose="02020603050405020304" pitchFamily="18" charset="0"/>
                <a:ea typeface="Calibri" panose="020F0502020204030204" pitchFamily="34" charset="0"/>
              </a:rPr>
              <a:t>betroffen.</a:t>
            </a:r>
          </a:p>
          <a:p>
            <a:r>
              <a:rPr lang="de-CH" sz="1500" dirty="0">
                <a:solidFill>
                  <a:srgbClr val="000000"/>
                </a:solidFill>
                <a:effectLst/>
                <a:latin typeface="Times New Roman" panose="02020603050405020304" pitchFamily="18" charset="0"/>
                <a:ea typeface="Calibri" panose="020F0502020204030204" pitchFamily="34" charset="0"/>
              </a:rPr>
              <a:t>In Bern waren es zwischen 1900 und 1980 ges</a:t>
            </a:r>
            <a:r>
              <a:rPr lang="de-CH" sz="1500" dirty="0">
                <a:solidFill>
                  <a:srgbClr val="000000"/>
                </a:solidFill>
                <a:latin typeface="Times New Roman" panose="02020603050405020304" pitchFamily="18" charset="0"/>
                <a:ea typeface="Calibri" panose="020F0502020204030204" pitchFamily="34" charset="0"/>
              </a:rPr>
              <a:t>chätzt etwa 64’000 (vgl. Plakat 4 ZEDER). </a:t>
            </a:r>
            <a:endParaRPr lang="de-CH" sz="1500" dirty="0">
              <a:solidFill>
                <a:srgbClr val="000000"/>
              </a:solidFill>
              <a:effectLst/>
              <a:latin typeface="Times New Roman" panose="02020603050405020304" pitchFamily="18" charset="0"/>
              <a:ea typeface="Calibri" panose="020F0502020204030204" pitchFamily="34" charset="0"/>
            </a:endParaRPr>
          </a:p>
          <a:p>
            <a:r>
              <a:rPr lang="de-CH" sz="1500" dirty="0">
                <a:solidFill>
                  <a:srgbClr val="000000"/>
                </a:solidFill>
                <a:effectLst/>
                <a:latin typeface="Times New Roman" panose="02020603050405020304" pitchFamily="18" charset="0"/>
                <a:ea typeface="Calibri" panose="020F0502020204030204" pitchFamily="34" charset="0"/>
              </a:rPr>
              <a:t>Hintergrund war die grosse Armut in der Schweiz im 19. Jh. </a:t>
            </a:r>
            <a:r>
              <a:rPr lang="de-CH" sz="1500" dirty="0">
                <a:solidFill>
                  <a:srgbClr val="000000"/>
                </a:solidFill>
                <a:latin typeface="Times New Roman" panose="02020603050405020304" pitchFamily="18" charset="0"/>
                <a:ea typeface="Calibri" panose="020F0502020204030204" pitchFamily="34" charset="0"/>
              </a:rPr>
              <a:t>Diese galt – vor allem bei jungen, gesunden Menschen – als «selbst verschuldet». Deshalb sollten diese Menschen, die man abwertend als «arbeitsscheu» oder «liederlich» bezeichnete, «diszipliniert» werden. </a:t>
            </a:r>
          </a:p>
          <a:p>
            <a:r>
              <a:rPr lang="de-CH" sz="1500" dirty="0">
                <a:solidFill>
                  <a:srgbClr val="000000"/>
                </a:solidFill>
                <a:effectLst/>
                <a:latin typeface="Times New Roman" panose="02020603050405020304" pitchFamily="18" charset="0"/>
                <a:ea typeface="Calibri" panose="020F0502020204030204" pitchFamily="34" charset="0"/>
              </a:rPr>
              <a:t>Gemäss der Idee </a:t>
            </a:r>
            <a:r>
              <a:rPr lang="de-CH" sz="1500" dirty="0">
                <a:solidFill>
                  <a:srgbClr val="000000"/>
                </a:solidFill>
                <a:latin typeface="Times New Roman" panose="02020603050405020304" pitchFamily="18" charset="0"/>
                <a:ea typeface="Calibri" panose="020F0502020204030204" pitchFamily="34" charset="0"/>
              </a:rPr>
              <a:t>«Erziehung zur Arbeit durch Arbeit»</a:t>
            </a:r>
            <a:r>
              <a:rPr lang="de-CH" sz="1500" dirty="0">
                <a:solidFill>
                  <a:srgbClr val="000000"/>
                </a:solidFill>
                <a:effectLst/>
                <a:latin typeface="Times New Roman" panose="02020603050405020304" pitchFamily="18" charset="0"/>
                <a:ea typeface="Calibri" panose="020F0502020204030204" pitchFamily="34" charset="0"/>
              </a:rPr>
              <a:t> wurden Menschen von Behörden in Anstalten eingewiesen («administrativ versorgt»), ohne dass sie ein Verbrechen begangen haben.</a:t>
            </a:r>
          </a:p>
          <a:p>
            <a:r>
              <a:rPr lang="de-CH" sz="1500" dirty="0">
                <a:solidFill>
                  <a:srgbClr val="000000"/>
                </a:solidFill>
                <a:effectLst/>
                <a:latin typeface="Times New Roman"/>
                <a:ea typeface="Calibri" panose="020F0502020204030204" pitchFamily="34" charset="0"/>
                <a:cs typeface="Times New Roman"/>
              </a:rPr>
              <a:t>Kinder aus armen Familien, von </a:t>
            </a:r>
            <a:r>
              <a:rPr lang="de-CH" sz="1500" dirty="0">
                <a:solidFill>
                  <a:srgbClr val="000000"/>
                </a:solidFill>
                <a:latin typeface="Times New Roman"/>
                <a:ea typeface="Calibri" panose="020F0502020204030204" pitchFamily="34" charset="0"/>
                <a:cs typeface="Times New Roman"/>
              </a:rPr>
              <a:t>alleinerziehenden </a:t>
            </a:r>
            <a:r>
              <a:rPr lang="de-CH" sz="1500" dirty="0">
                <a:solidFill>
                  <a:srgbClr val="000000"/>
                </a:solidFill>
                <a:effectLst/>
                <a:latin typeface="Times New Roman"/>
                <a:ea typeface="Calibri" panose="020F0502020204030204" pitchFamily="34" charset="0"/>
                <a:cs typeface="Times New Roman"/>
              </a:rPr>
              <a:t>oder ledigen Müttern konnten fremdplatziert, «verdingt» oder in Heime eingewiesen werden.</a:t>
            </a:r>
            <a:r>
              <a:rPr lang="de-CH" sz="1500" dirty="0">
                <a:solidFill>
                  <a:srgbClr val="000000"/>
                </a:solidFill>
                <a:latin typeface="Times New Roman"/>
                <a:ea typeface="Calibri" panose="020F0502020204030204" pitchFamily="34" charset="0"/>
                <a:cs typeface="Times New Roman"/>
              </a:rPr>
              <a:t> </a:t>
            </a:r>
            <a:endParaRPr lang="de-CH" sz="1500" dirty="0">
              <a:solidFill>
                <a:srgbClr val="000000"/>
              </a:solidFill>
              <a:effectLst/>
              <a:latin typeface="Times New Roman" panose="02020603050405020304" pitchFamily="18" charset="0"/>
              <a:ea typeface="Calibri" panose="020F0502020204030204" pitchFamily="34" charset="0"/>
              <a:cs typeface="Times New Roman"/>
            </a:endParaRPr>
          </a:p>
          <a:p>
            <a:pPr>
              <a:buFont typeface="Wingdings" pitchFamily="2" charset="2"/>
              <a:buChar char="Ø"/>
            </a:pPr>
            <a:r>
              <a:rPr lang="de-CH" sz="1500" dirty="0">
                <a:solidFill>
                  <a:srgbClr val="C00000"/>
                </a:solidFill>
                <a:effectLst/>
                <a:latin typeface="Times New Roman" panose="02020603050405020304" pitchFamily="18" charset="0"/>
                <a:ea typeface="Calibri" panose="020F0502020204030204" pitchFamily="34" charset="0"/>
              </a:rPr>
              <a:t>Menschenrecht</a:t>
            </a:r>
            <a:r>
              <a:rPr lang="de-CH" sz="1500" dirty="0">
                <a:solidFill>
                  <a:srgbClr val="C00000"/>
                </a:solidFill>
                <a:latin typeface="Times New Roman" panose="02020603050405020304" pitchFamily="18" charset="0"/>
                <a:ea typeface="Calibri" panose="020F0502020204030204" pitchFamily="34" charset="0"/>
              </a:rPr>
              <a:t>e und Menschenwürde wurden in vielerlei Hinsicht verletzt. </a:t>
            </a:r>
            <a:r>
              <a:rPr lang="de-CH" sz="1500" dirty="0">
                <a:solidFill>
                  <a:srgbClr val="C00000"/>
                </a:solidFill>
                <a:effectLst/>
                <a:latin typeface="Times New Roman" panose="02020603050405020304" pitchFamily="18" charset="0"/>
                <a:ea typeface="Calibri" panose="020F0502020204030204" pitchFamily="34" charset="0"/>
              </a:rPr>
              <a:t>Statt Menschen in Not zu helfen, wurden </a:t>
            </a:r>
            <a:r>
              <a:rPr lang="de-CH" sz="1500" dirty="0">
                <a:solidFill>
                  <a:srgbClr val="C00000"/>
                </a:solidFill>
                <a:latin typeface="Times New Roman" panose="02020603050405020304" pitchFamily="18" charset="0"/>
                <a:ea typeface="Calibri" panose="020F0502020204030204" pitchFamily="34" charset="0"/>
              </a:rPr>
              <a:t>sie (ein Leben lang) stigmatisiert und ausgegrenzt. Viele leiden noch heute.</a:t>
            </a:r>
          </a:p>
          <a:p>
            <a:r>
              <a:rPr lang="de-CH" sz="1500" dirty="0">
                <a:solidFill>
                  <a:srgbClr val="000000"/>
                </a:solidFill>
                <a:latin typeface="Times New Roman"/>
                <a:ea typeface="Calibri" panose="020F0502020204030204" pitchFamily="34" charset="0"/>
                <a:cs typeface="Times New Roman"/>
              </a:rPr>
              <a:t>Grundlage für die Zwangsmassnahmen bildeten kantonale Gesetze aber auch das Zivilgesetzbuch (ZGB) von 1912. </a:t>
            </a:r>
            <a:endParaRPr lang="de-CH" sz="1500" dirty="0">
              <a:solidFill>
                <a:srgbClr val="000000"/>
              </a:solidFill>
              <a:latin typeface="Times New Roman" panose="02020603050405020304" pitchFamily="18" charset="0"/>
              <a:ea typeface="Calibri" panose="020F0502020204030204" pitchFamily="34" charset="0"/>
              <a:cs typeface="Times New Roman"/>
            </a:endParaRPr>
          </a:p>
          <a:p>
            <a:r>
              <a:rPr lang="de-CH" sz="1500" dirty="0">
                <a:solidFill>
                  <a:srgbClr val="000000"/>
                </a:solidFill>
                <a:latin typeface="Times New Roman" panose="02020603050405020304" pitchFamily="18" charset="0"/>
                <a:ea typeface="Calibri" panose="020F0502020204030204" pitchFamily="34" charset="0"/>
              </a:rPr>
              <a:t>Aufgrund des Beitritts der Schweiz zur Europäischen Menschenrechtskonvention (1974) musste diese Praxis geändert werden. 1981 trat schliesslich ein neues Gesetz in Kraft. </a:t>
            </a:r>
            <a:endParaRPr lang="de-CH" sz="1500" dirty="0">
              <a:solidFill>
                <a:srgbClr val="000000"/>
              </a:solidFill>
              <a:effectLst/>
              <a:latin typeface="Times New Roman" panose="02020603050405020304" pitchFamily="18" charset="0"/>
              <a:ea typeface="Calibri" panose="020F0502020204030204" pitchFamily="34" charset="0"/>
            </a:endParaRPr>
          </a:p>
          <a:p>
            <a:pPr marL="0" indent="0">
              <a:buNone/>
            </a:pPr>
            <a:endParaRPr lang="de-DE" sz="1500" dirty="0"/>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5" name="Inhaltsplatzhalter 5">
            <a:extLst>
              <a:ext uri="{FF2B5EF4-FFF2-40B4-BE49-F238E27FC236}">
                <a16:creationId xmlns:a16="http://schemas.microsoft.com/office/drawing/2014/main" id="{262C0E76-4F11-7845-1335-6B095DF4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7730" y="1161288"/>
            <a:ext cx="3593686" cy="5081250"/>
          </a:xfrm>
          <a:prstGeom prst="rect">
            <a:avLst/>
          </a:prstGeom>
        </p:spPr>
      </p:pic>
    </p:spTree>
    <p:extLst>
      <p:ext uri="{BB962C8B-B14F-4D97-AF65-F5344CB8AC3E}">
        <p14:creationId xmlns:p14="http://schemas.microsoft.com/office/powerpoint/2010/main" val="87560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a:xfrm>
            <a:off x="838200" y="365125"/>
            <a:ext cx="6367272" cy="1325563"/>
          </a:xfrm>
        </p:spPr>
        <p:txBody>
          <a:bodyPr>
            <a:normAutofit/>
          </a:bodyPr>
          <a:lstStyle/>
          <a:p>
            <a:r>
              <a:rPr lang="de-CH" sz="2400" b="1" dirty="0">
                <a:solidFill>
                  <a:srgbClr val="C00000"/>
                </a:solidFill>
              </a:rPr>
              <a:t>Wer war von fürsorgerischen Zwangsmassnahmen und Fremdplatzierungen betroffen? </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sz="half" idx="1"/>
          </p:nvPr>
        </p:nvSpPr>
        <p:spPr>
          <a:xfrm>
            <a:off x="838200" y="1825625"/>
            <a:ext cx="6266688" cy="4351338"/>
          </a:xfrm>
        </p:spPr>
        <p:txBody>
          <a:bodyPr vert="horz" lIns="91440" tIns="45720" rIns="91440" bIns="45720" rtlCol="0" anchor="t">
            <a:normAutofit/>
          </a:bodyPr>
          <a:lstStyle/>
          <a:p>
            <a:pPr marL="0" indent="0">
              <a:buNone/>
            </a:pPr>
            <a:r>
              <a:rPr lang="de-CH"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Erwachsene</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de-CH" sz="1800" dirty="0">
                <a:solidFill>
                  <a:srgbClr val="000000"/>
                </a:solidFill>
                <a:effectLst/>
                <a:latin typeface="Times New Roman"/>
                <a:ea typeface="Times New Roman" panose="02020603050405020304" pitchFamily="18" charset="0"/>
                <a:cs typeface="Times New Roman"/>
              </a:rPr>
              <a:t>Menschen, deren Lebensentwurf nicht der gesellschaftlich akzeptierten Norm entsprach, wurden von Behörden in Erziehungs-</a:t>
            </a:r>
            <a:r>
              <a:rPr lang="de-CH" sz="1800" dirty="0">
                <a:solidFill>
                  <a:srgbClr val="000000"/>
                </a:solidFill>
                <a:latin typeface="Times New Roman"/>
                <a:ea typeface="Times New Roman" panose="02020603050405020304" pitchFamily="18" charset="0"/>
                <a:cs typeface="Times New Roman"/>
              </a:rPr>
              <a:t>,</a:t>
            </a:r>
            <a:r>
              <a:rPr lang="de-CH" sz="1800" dirty="0">
                <a:solidFill>
                  <a:srgbClr val="000000"/>
                </a:solidFill>
                <a:effectLst/>
                <a:latin typeface="Times New Roman"/>
                <a:ea typeface="Times New Roman" panose="02020603050405020304" pitchFamily="18" charset="0"/>
                <a:cs typeface="Times New Roman"/>
              </a:rPr>
              <a:t> Arbeits-</a:t>
            </a:r>
            <a:r>
              <a:rPr lang="de-CH" sz="1800" dirty="0">
                <a:solidFill>
                  <a:srgbClr val="000000"/>
                </a:solidFill>
                <a:latin typeface="Times New Roman"/>
                <a:ea typeface="Times New Roman" panose="02020603050405020304" pitchFamily="18" charset="0"/>
                <a:cs typeface="Times New Roman"/>
              </a:rPr>
              <a:t>,</a:t>
            </a:r>
            <a:r>
              <a:rPr lang="de-CH" sz="1800" dirty="0">
                <a:solidFill>
                  <a:srgbClr val="000000"/>
                </a:solidFill>
                <a:effectLst/>
                <a:latin typeface="Times New Roman"/>
                <a:ea typeface="Times New Roman" panose="02020603050405020304" pitchFamily="18" charset="0"/>
                <a:cs typeface="Times New Roman"/>
              </a:rPr>
              <a:t> oder Strafanstalten sogenannt </a:t>
            </a:r>
            <a:r>
              <a:rPr lang="de-CH" sz="1800" b="1" dirty="0">
                <a:solidFill>
                  <a:srgbClr val="000000"/>
                </a:solidFill>
                <a:effectLst/>
                <a:latin typeface="Times New Roman"/>
                <a:ea typeface="Times New Roman" panose="02020603050405020304" pitchFamily="18" charset="0"/>
                <a:cs typeface="Times New Roman"/>
              </a:rPr>
              <a:t>«administrativ versorgt»</a:t>
            </a:r>
            <a:r>
              <a:rPr lang="de-CH" sz="1800" dirty="0">
                <a:solidFill>
                  <a:srgbClr val="000000"/>
                </a:solidFill>
                <a:effectLst/>
                <a:latin typeface="Times New Roman"/>
                <a:ea typeface="Times New Roman" panose="02020603050405020304" pitchFamily="18" charset="0"/>
                <a:cs typeface="Times New Roman"/>
              </a:rPr>
              <a:t>.</a:t>
            </a:r>
          </a:p>
          <a:p>
            <a:pPr marL="342900" lvl="0" indent="-342900">
              <a:buFont typeface="Symbol" pitchFamily="2" charset="2"/>
              <a:buChar char=""/>
            </a:pPr>
            <a:r>
              <a:rPr lang="de-CH" sz="1800" dirty="0">
                <a:solidFill>
                  <a:srgbClr val="000000"/>
                </a:solidFill>
                <a:latin typeface="Times New Roman"/>
                <a:ea typeface="Times New Roman" panose="02020603050405020304" pitchFamily="18" charset="0"/>
                <a:cs typeface="Times New Roman"/>
              </a:rPr>
              <a:t>Viele junge</a:t>
            </a:r>
            <a:r>
              <a:rPr lang="de-CH" sz="1800" dirty="0">
                <a:solidFill>
                  <a:srgbClr val="000000"/>
                </a:solidFill>
                <a:effectLst/>
                <a:latin typeface="Times New Roman"/>
                <a:ea typeface="Times New Roman" panose="02020603050405020304" pitchFamily="18" charset="0"/>
                <a:cs typeface="Times New Roman"/>
              </a:rPr>
              <a:t> Frauen, die </a:t>
            </a:r>
            <a:r>
              <a:rPr lang="de-CH" sz="1800" dirty="0">
                <a:solidFill>
                  <a:srgbClr val="000000"/>
                </a:solidFill>
                <a:latin typeface="Times New Roman"/>
                <a:ea typeface="Times New Roman" panose="02020603050405020304" pitchFamily="18" charset="0"/>
                <a:cs typeface="Times New Roman"/>
              </a:rPr>
              <a:t>unverheiratet</a:t>
            </a:r>
            <a:r>
              <a:rPr lang="de-CH" sz="1800" dirty="0">
                <a:solidFill>
                  <a:srgbClr val="000000"/>
                </a:solidFill>
                <a:effectLst/>
                <a:latin typeface="Times New Roman"/>
                <a:ea typeface="Times New Roman" panose="02020603050405020304" pitchFamily="18" charset="0"/>
                <a:cs typeface="Times New Roman"/>
              </a:rPr>
              <a:t> oder ungewollt schwanger geworden waren, wurden gezwungen, einer </a:t>
            </a:r>
            <a:r>
              <a:rPr lang="de-CH" sz="1800" b="1" dirty="0">
                <a:solidFill>
                  <a:srgbClr val="000000"/>
                </a:solidFill>
                <a:effectLst/>
                <a:latin typeface="Times New Roman"/>
                <a:ea typeface="Times New Roman" panose="02020603050405020304" pitchFamily="18" charset="0"/>
                <a:cs typeface="Times New Roman"/>
              </a:rPr>
              <a:t>Abtreibung, einer Sterilisation oder einer Adoption </a:t>
            </a:r>
            <a:r>
              <a:rPr lang="de-CH" sz="1800" dirty="0">
                <a:solidFill>
                  <a:srgbClr val="000000"/>
                </a:solidFill>
                <a:effectLst/>
                <a:latin typeface="Times New Roman"/>
                <a:ea typeface="Times New Roman" panose="02020603050405020304" pitchFamily="18" charset="0"/>
                <a:cs typeface="Times New Roman"/>
              </a:rPr>
              <a:t>eines oder mehrerer ihrer Kinder zuzustimmen.</a:t>
            </a:r>
            <a:endParaRPr lang="de-CH" sz="1800" dirty="0">
              <a:effectLst/>
              <a:latin typeface="Times New Roman"/>
              <a:ea typeface="Calibri" panose="020F0502020204030204" pitchFamily="34" charset="0"/>
              <a:cs typeface="Times New Roman"/>
            </a:endParaRPr>
          </a:p>
          <a:p>
            <a:pPr marL="342900" lvl="0" indent="-342900">
              <a:buFont typeface="Symbol" pitchFamily="2" charset="2"/>
              <a:buChar char=""/>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Von fürsorgerischen Zwangsmassnahmen betroffene Menschen waren z.T. ohne ihr Wissen </a:t>
            </a: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Medikamenten-Versuchen</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ausgesetzt oder sie wurden gezwungen, Medikamente zu nehmen (Zwangsmedikation).</a:t>
            </a:r>
            <a:r>
              <a:rPr lang="de-CH"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dirty="0"/>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6" name="Grafik 5">
            <a:extLst>
              <a:ext uri="{FF2B5EF4-FFF2-40B4-BE49-F238E27FC236}">
                <a16:creationId xmlns:a16="http://schemas.microsoft.com/office/drawing/2014/main" id="{92DEE6B5-51DF-7D68-BF35-ECE68B1D3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608" y="0"/>
            <a:ext cx="4848392" cy="6858000"/>
          </a:xfrm>
          <a:prstGeom prst="rect">
            <a:avLst/>
          </a:prstGeom>
        </p:spPr>
      </p:pic>
    </p:spTree>
    <p:extLst>
      <p:ext uri="{BB962C8B-B14F-4D97-AF65-F5344CB8AC3E}">
        <p14:creationId xmlns:p14="http://schemas.microsoft.com/office/powerpoint/2010/main" val="167430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a:xfrm>
            <a:off x="838200" y="365125"/>
            <a:ext cx="6426758" cy="1325563"/>
          </a:xfrm>
        </p:spPr>
        <p:txBody>
          <a:bodyPr>
            <a:normAutofit fontScale="90000"/>
          </a:bodyPr>
          <a:lstStyle/>
          <a:p>
            <a:r>
              <a:rPr lang="de-CH" sz="2700" b="1" dirty="0">
                <a:solidFill>
                  <a:srgbClr val="C00000"/>
                </a:solidFill>
              </a:rPr>
              <a:t>Wer war von fürsorgerischen Zwangsmassnahmen und Fremdplatzierungen betroffen? </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sz="half" idx="1"/>
          </p:nvPr>
        </p:nvSpPr>
        <p:spPr>
          <a:xfrm>
            <a:off x="838200" y="1825625"/>
            <a:ext cx="6202680" cy="4351338"/>
          </a:xfrm>
        </p:spPr>
        <p:txBody>
          <a:bodyPr/>
          <a:lstStyle/>
          <a:p>
            <a:pPr marL="0" indent="0">
              <a:buNone/>
            </a:pP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Kinder</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«Verdingkinder» </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nannte man Knaben und Mädchen, die auf Bauernhöfen oder in fremden Haushalten als billige Arbeitskräfte ausgebeutet wurden. </a:t>
            </a:r>
          </a:p>
          <a:p>
            <a:pPr marL="342900" lvl="0" indent="-342900">
              <a:buFont typeface="Symbol" pitchFamily="2" charset="2"/>
              <a:buChar char=""/>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Viele von ihnen haben körperliche und/oder psychische Gewalt erlebt und wurden oft auch sexuell missbraucht. </a:t>
            </a:r>
          </a:p>
          <a:p>
            <a:pPr marL="342900" lvl="0" indent="-342900">
              <a:buFont typeface="Symbol" pitchFamily="2" charset="2"/>
              <a:buChar char=""/>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Nicht selten wurde verhindert, dass sie eine gute Schulbildung bekamen oder einen (selbstgewählten) Beruf lernen konnten.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dirty="0"/>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10" name="Inhaltsplatzhalter 9">
            <a:extLst>
              <a:ext uri="{FF2B5EF4-FFF2-40B4-BE49-F238E27FC236}">
                <a16:creationId xmlns:a16="http://schemas.microsoft.com/office/drawing/2014/main" id="{22C1967B-66CD-EC79-0890-C40D1712C14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33488" y="-1"/>
            <a:ext cx="4858512" cy="6872315"/>
          </a:xfrm>
          <a:prstGeom prst="rect">
            <a:avLst/>
          </a:prstGeom>
        </p:spPr>
      </p:pic>
    </p:spTree>
    <p:extLst>
      <p:ext uri="{BB962C8B-B14F-4D97-AF65-F5344CB8AC3E}">
        <p14:creationId xmlns:p14="http://schemas.microsoft.com/office/powerpoint/2010/main" val="92585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a:xfrm>
            <a:off x="838200" y="365125"/>
            <a:ext cx="6339840" cy="1325563"/>
          </a:xfrm>
        </p:spPr>
        <p:txBody>
          <a:bodyPr>
            <a:normAutofit/>
          </a:bodyPr>
          <a:lstStyle/>
          <a:p>
            <a:r>
              <a:rPr lang="de-CH" sz="2400" b="1" dirty="0">
                <a:solidFill>
                  <a:srgbClr val="C00000"/>
                </a:solidFill>
              </a:rPr>
              <a:t>Wer war von fürsorgerischen Zwangsmassnahmen und Fremdplatzierungen betroffen? </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a:xfrm>
            <a:off x="838200" y="1825625"/>
            <a:ext cx="5928360" cy="4351338"/>
          </a:xfrm>
        </p:spPr>
        <p:txBody>
          <a:bodyPr/>
          <a:lstStyle/>
          <a:p>
            <a:pPr marL="0" indent="0">
              <a:buNone/>
            </a:pP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Kinder</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Kinder und Jugendliche wurden auch in streng geführten </a:t>
            </a: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Heimen</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untergebracht. Auch dort erlebten viele von ihnen Gewalt und Missbrauch.</a:t>
            </a:r>
            <a:r>
              <a:rPr lang="de-CH"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Von 1926 bis 1973 wurden zudem bis zu 800 Kinder von Fahrenden aus den Familien entrissen, in Heimen oder Pflegefamilien untergebracht oder zur Adoption freigegeben. Das «Hilfswerk für die Kinder der Landstrasse», das der Pro Juventute angegliedert war wollte die vorwiegend </a:t>
            </a:r>
            <a:r>
              <a:rPr lang="de-CH"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jenischen Kinder</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zur «gesellschaftlichen Anpassung</a:t>
            </a:r>
            <a:r>
              <a:rPr lang="de-CH"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zwingen</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dirty="0"/>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7" name="Grafik 6">
            <a:extLst>
              <a:ext uri="{FF2B5EF4-FFF2-40B4-BE49-F238E27FC236}">
                <a16:creationId xmlns:a16="http://schemas.microsoft.com/office/drawing/2014/main" id="{B4D01DCF-9EE1-A148-B3BD-BBE47AB54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607" y="0"/>
            <a:ext cx="4848393" cy="6858000"/>
          </a:xfrm>
          <a:prstGeom prst="rect">
            <a:avLst/>
          </a:prstGeom>
        </p:spPr>
      </p:pic>
    </p:spTree>
    <p:extLst>
      <p:ext uri="{BB962C8B-B14F-4D97-AF65-F5344CB8AC3E}">
        <p14:creationId xmlns:p14="http://schemas.microsoft.com/office/powerpoint/2010/main" val="57839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a:xfrm>
            <a:off x="838200" y="365125"/>
            <a:ext cx="6350000" cy="1325563"/>
          </a:xfrm>
        </p:spPr>
        <p:txBody>
          <a:bodyPr>
            <a:normAutofit/>
          </a:bodyPr>
          <a:lstStyle/>
          <a:p>
            <a:r>
              <a:rPr lang="de-CH" sz="2400" b="1" dirty="0">
                <a:solidFill>
                  <a:srgbClr val="C00000"/>
                </a:solidFill>
              </a:rPr>
              <a:t>Wo geschah Unrecht? </a:t>
            </a:r>
            <a:br>
              <a:rPr lang="de-CH" sz="2400" dirty="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a:xfrm>
            <a:off x="838200" y="1825625"/>
            <a:ext cx="5425440" cy="4351338"/>
          </a:xfrm>
        </p:spPr>
        <p:txBody>
          <a:bodyPr vert="horz" lIns="91440" tIns="45720" rIns="91440" bIns="45720" rtlCol="0" anchor="t">
            <a:normAutofit/>
          </a:bodyPr>
          <a:lstStyle/>
          <a:p>
            <a:pPr marL="0" indent="0">
              <a:buNone/>
            </a:pPr>
            <a:r>
              <a:rPr lang="de-DE" sz="1800" dirty="0">
                <a:latin typeface="Times"/>
                <a:cs typeface="Times"/>
              </a:rPr>
              <a:t>Das Projekt </a:t>
            </a:r>
            <a:r>
              <a:rPr lang="de-CH" sz="1800" dirty="0">
                <a:solidFill>
                  <a:srgbClr val="000000"/>
                </a:solidFill>
                <a:effectLst/>
                <a:latin typeface="Times New Roman"/>
                <a:ea typeface="Times New Roman" panose="02020603050405020304" pitchFamily="18" charset="0"/>
                <a:cs typeface="Times New Roman"/>
              </a:rPr>
              <a:t>«</a:t>
            </a:r>
            <a:r>
              <a:rPr lang="de-DE" sz="1800" dirty="0">
                <a:latin typeface="Times"/>
                <a:cs typeface="Times"/>
              </a:rPr>
              <a:t>Gesichter der Erinnerung</a:t>
            </a:r>
            <a:r>
              <a:rPr lang="de-CH" sz="1800" dirty="0">
                <a:solidFill>
                  <a:srgbClr val="000000"/>
                </a:solidFill>
                <a:effectLst/>
                <a:latin typeface="Times New Roman"/>
                <a:ea typeface="Times New Roman" panose="02020603050405020304" pitchFamily="18" charset="0"/>
                <a:cs typeface="Times New Roman"/>
              </a:rPr>
              <a:t>»</a:t>
            </a:r>
            <a:r>
              <a:rPr lang="de-DE" sz="1800" dirty="0">
                <a:latin typeface="Times"/>
                <a:cs typeface="Times"/>
              </a:rPr>
              <a:t> verzeichnet aktuell </a:t>
            </a:r>
            <a:r>
              <a:rPr lang="de-DE" sz="1800" b="1" dirty="0">
                <a:latin typeface="Times"/>
                <a:cs typeface="Times"/>
              </a:rPr>
              <a:t>1058 Einrichtungen, Heime und verschiedene Anstalten</a:t>
            </a:r>
            <a:r>
              <a:rPr lang="de-DE" sz="1800" dirty="0">
                <a:latin typeface="Times"/>
                <a:cs typeface="Times"/>
              </a:rPr>
              <a:t>, in denen Menschen zwischen 1933 und 1981 </a:t>
            </a:r>
            <a:r>
              <a:rPr lang="de-DE" sz="1800" dirty="0" err="1">
                <a:latin typeface="Times"/>
                <a:cs typeface="Times"/>
              </a:rPr>
              <a:t>Zwangsmassnahmen</a:t>
            </a:r>
            <a:r>
              <a:rPr lang="de-DE" sz="1800" dirty="0">
                <a:latin typeface="Times"/>
                <a:cs typeface="Times"/>
              </a:rPr>
              <a:t> und Fremdplatzierungen erlebten. </a:t>
            </a:r>
            <a:endParaRPr lang="de-DE" sz="1800" dirty="0">
              <a:latin typeface="Times" pitchFamily="2" charset="0"/>
            </a:endParaRPr>
          </a:p>
          <a:p>
            <a:pPr marL="0" indent="0">
              <a:buNone/>
            </a:pPr>
            <a:endParaRPr lang="de-DE" sz="1800" dirty="0">
              <a:latin typeface="Times" pitchFamily="2" charset="0"/>
            </a:endParaRPr>
          </a:p>
          <a:p>
            <a:pPr marL="0" indent="0">
              <a:buNone/>
            </a:pPr>
            <a:r>
              <a:rPr lang="de-DE" sz="1800" dirty="0">
                <a:latin typeface="Times" pitchFamily="2" charset="0"/>
              </a:rPr>
              <a:t>Vgl. für die einzelnen Kantone die interaktive Karte </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800" dirty="0">
                <a:latin typeface="Times" pitchFamily="2" charset="0"/>
              </a:rPr>
              <a:t>Es geschah in deiner Nähe</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800" dirty="0">
                <a:latin typeface="Times" pitchFamily="2" charset="0"/>
              </a:rPr>
              <a:t>: </a:t>
            </a:r>
            <a:r>
              <a:rPr lang="de-DE" sz="1800" dirty="0">
                <a:latin typeface="Times" pitchFamily="2" charset="0"/>
                <a:hlinkClick r:id="rId2"/>
              </a:rPr>
              <a:t>https://gesichter-der-erinnerung.ch/</a:t>
            </a:r>
            <a:endParaRPr lang="de-DE" sz="1800" dirty="0">
              <a:latin typeface="Times" pitchFamily="2" charset="0"/>
            </a:endParaRPr>
          </a:p>
          <a:p>
            <a:pPr marL="0" indent="0">
              <a:buNone/>
            </a:pPr>
            <a:endParaRPr lang="de-DE" sz="1800" dirty="0">
              <a:latin typeface="Times" pitchFamily="2" charset="0"/>
            </a:endParaRPr>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pic>
        <p:nvPicPr>
          <p:cNvPr id="6" name="Grafik 5" descr="Ein Bild, das Karte enthält.&#10;&#10;Automatisch generierte Beschreibung">
            <a:extLst>
              <a:ext uri="{FF2B5EF4-FFF2-40B4-BE49-F238E27FC236}">
                <a16:creationId xmlns:a16="http://schemas.microsoft.com/office/drawing/2014/main" id="{C3E81480-B1C3-FCE9-931D-F65943BA6765}"/>
              </a:ext>
            </a:extLst>
          </p:cNvPr>
          <p:cNvPicPr>
            <a:picLocks noChangeAspect="1"/>
          </p:cNvPicPr>
          <p:nvPr/>
        </p:nvPicPr>
        <p:blipFill>
          <a:blip r:embed="rId4"/>
          <a:stretch>
            <a:fillRect/>
          </a:stretch>
        </p:blipFill>
        <p:spPr>
          <a:xfrm>
            <a:off x="6361683" y="1027906"/>
            <a:ext cx="5719963" cy="4351337"/>
          </a:xfrm>
          <a:prstGeom prst="rect">
            <a:avLst/>
          </a:prstGeom>
          <a:solidFill>
            <a:schemeClr val="accent2">
              <a:lumMod val="20000"/>
              <a:lumOff val="80000"/>
              <a:alpha val="83490"/>
            </a:schemeClr>
          </a:solidFill>
          <a:effectLst>
            <a:outerShdw blurRad="50800" dist="50800" dir="5400000" algn="ctr" rotWithShape="0">
              <a:srgbClr val="C00000"/>
            </a:outerShdw>
          </a:effectLst>
        </p:spPr>
      </p:pic>
      <p:sp>
        <p:nvSpPr>
          <p:cNvPr id="8" name="Textfeld 7">
            <a:extLst>
              <a:ext uri="{FF2B5EF4-FFF2-40B4-BE49-F238E27FC236}">
                <a16:creationId xmlns:a16="http://schemas.microsoft.com/office/drawing/2014/main" id="{787CCC1A-E15F-80AB-20B2-F5339AA1214A}"/>
              </a:ext>
            </a:extLst>
          </p:cNvPr>
          <p:cNvSpPr txBox="1"/>
          <p:nvPr/>
        </p:nvSpPr>
        <p:spPr>
          <a:xfrm>
            <a:off x="7188200" y="5530632"/>
            <a:ext cx="3841096" cy="646331"/>
          </a:xfrm>
          <a:prstGeom prst="rect">
            <a:avLst/>
          </a:prstGeom>
          <a:noFill/>
        </p:spPr>
        <p:txBody>
          <a:bodyPr wrap="square">
            <a:spAutoFit/>
          </a:bodyPr>
          <a:lstStyle/>
          <a:p>
            <a:pPr algn="ctr">
              <a:spcAft>
                <a:spcPts val="1000"/>
              </a:spcAft>
            </a:pPr>
            <a:r>
              <a:rPr lang="de-CH" sz="1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«Anstaltslandschaft» gemäss Recherchen der UEK</a:t>
            </a:r>
            <a:endParaRPr lang="de-CH" sz="1200"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80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Wer machte auf das Unrecht aufmerksam? </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p:txBody>
          <a:bodyPr/>
          <a:lstStyle/>
          <a:p>
            <a:pPr algn="just"/>
            <a:r>
              <a:rPr lang="de-CH" sz="1800" dirty="0">
                <a:solidFill>
                  <a:srgbClr val="000000"/>
                </a:solidFill>
                <a:latin typeface="Times" pitchFamily="2" charset="0"/>
                <a:ea typeface="Times New Roman" panose="02020603050405020304" pitchFamily="18" charset="0"/>
                <a:cs typeface="Times New Roman" panose="02020603050405020304" pitchFamily="18" charset="0"/>
              </a:rPr>
              <a:t>Frühe Kritik (z.B. von Carl Albert Loosli (1877-1959) aber auch von Juristen oder Journalistinnen und Betroffenen) wurde kaum gehört. </a:t>
            </a:r>
          </a:p>
          <a:p>
            <a:pPr algn="just"/>
            <a:r>
              <a:rPr lang="de-CH" sz="1800" dirty="0">
                <a:solidFill>
                  <a:srgbClr val="000000"/>
                </a:solidFill>
                <a:latin typeface="Times" pitchFamily="2" charset="0"/>
                <a:ea typeface="Times New Roman" panose="02020603050405020304" pitchFamily="18" charset="0"/>
                <a:cs typeface="Times New Roman" panose="02020603050405020304" pitchFamily="18" charset="0"/>
              </a:rPr>
              <a:t>In den 1970er Jahren machte die «Heimkampagne» auf Missstände in den Heimen aufmerksam.</a:t>
            </a:r>
          </a:p>
          <a:p>
            <a:pPr algn="just"/>
            <a:r>
              <a:rPr lang="de-CH" sz="1800" dirty="0">
                <a:solidFill>
                  <a:srgbClr val="000000"/>
                </a:solidFill>
                <a:latin typeface="Times" pitchFamily="2" charset="0"/>
                <a:ea typeface="Times New Roman" panose="02020603050405020304" pitchFamily="18" charset="0"/>
                <a:cs typeface="Times New Roman" panose="02020603050405020304" pitchFamily="18" charset="0"/>
              </a:rPr>
              <a:t>In den 1980er Jahren wurde auf das Schicksal der Zwangsmassnahmen gegenüber den jenischen Kindern aufgearbeitet.</a:t>
            </a:r>
          </a:p>
          <a:p>
            <a:pPr algn="just"/>
            <a:r>
              <a:rPr lang="de-CH" sz="1800" dirty="0">
                <a:solidFill>
                  <a:srgbClr val="000000"/>
                </a:solidFill>
                <a:effectLst/>
                <a:latin typeface="Times" pitchFamily="2" charset="0"/>
                <a:ea typeface="Times New Roman" panose="02020603050405020304" pitchFamily="18" charset="0"/>
                <a:cs typeface="Times New Roman" panose="02020603050405020304" pitchFamily="18" charset="0"/>
              </a:rPr>
              <a:t>Gesellschaftliche Veränderunge</a:t>
            </a:r>
            <a:r>
              <a:rPr lang="de-CH" sz="1800" dirty="0">
                <a:solidFill>
                  <a:srgbClr val="000000"/>
                </a:solidFill>
                <a:latin typeface="Times" pitchFamily="2" charset="0"/>
                <a:ea typeface="Times New Roman" panose="02020603050405020304" pitchFamily="18" charset="0"/>
                <a:cs typeface="Times New Roman" panose="02020603050405020304" pitchFamily="18" charset="0"/>
              </a:rPr>
              <a:t>n und der Beitritt zur Europäischen Menschenrechtskonvention (ERMK; 1974) führten zu einer breiteren Kritik an den «behördlichen Zwangsmassnahmen». </a:t>
            </a:r>
          </a:p>
          <a:p>
            <a:pPr marL="0" indent="0" algn="just">
              <a:buNone/>
            </a:pPr>
            <a:r>
              <a:rPr lang="de-CH" sz="1800" dirty="0">
                <a:solidFill>
                  <a:srgbClr val="000000"/>
                </a:solidFill>
                <a:latin typeface="Times" pitchFamily="2" charset="0"/>
                <a:ea typeface="Times New Roman" panose="02020603050405020304" pitchFamily="18" charset="0"/>
                <a:cs typeface="Times New Roman" panose="02020603050405020304" pitchFamily="18" charset="0"/>
              </a:rPr>
              <a:t>Aber erst seit den 1990er Jahren,</a:t>
            </a:r>
          </a:p>
          <a:p>
            <a:pPr algn="just"/>
            <a:r>
              <a:rPr lang="de-CH" sz="1800" dirty="0">
                <a:solidFill>
                  <a:srgbClr val="C00000"/>
                </a:solidFill>
                <a:latin typeface="Times" pitchFamily="2" charset="0"/>
                <a:ea typeface="Times New Roman" panose="02020603050405020304" pitchFamily="18" charset="0"/>
                <a:cs typeface="Times New Roman" panose="02020603050405020304" pitchFamily="18" charset="0"/>
              </a:rPr>
              <a:t>«</a:t>
            </a:r>
            <a:r>
              <a:rPr lang="de-DE" sz="1800" dirty="0">
                <a:solidFill>
                  <a:srgbClr val="C00000"/>
                </a:solidFill>
                <a:effectLst/>
                <a:latin typeface="Times" pitchFamily="2" charset="0"/>
                <a:ea typeface="Calibri" panose="020F0502020204030204" pitchFamily="34" charset="0"/>
                <a:cs typeface="Times New Roman" panose="02020603050405020304" pitchFamily="18" charset="0"/>
              </a:rPr>
              <a:t>dank dem beharrlichen Engagement von Einzelpersonen und von Opfer- und Betroffenenvereinigungen sowie der thematischen Auseinandersetzung durch Medien und Kulturschaffende wurde ein öffentlicher Meinungsbildungsprozess </a:t>
            </a:r>
            <a:r>
              <a:rPr lang="de-DE" sz="1800" dirty="0" err="1">
                <a:solidFill>
                  <a:srgbClr val="C00000"/>
                </a:solidFill>
                <a:effectLst/>
                <a:latin typeface="Times" pitchFamily="2" charset="0"/>
                <a:ea typeface="Calibri" panose="020F0502020204030204" pitchFamily="34" charset="0"/>
                <a:cs typeface="Times New Roman" panose="02020603050405020304" pitchFamily="18" charset="0"/>
              </a:rPr>
              <a:t>angestossen</a:t>
            </a:r>
            <a:r>
              <a:rPr lang="de-DE" sz="1800" dirty="0">
                <a:solidFill>
                  <a:srgbClr val="C00000"/>
                </a:solidFill>
                <a:effectLst/>
                <a:latin typeface="Times" pitchFamily="2" charset="0"/>
                <a:ea typeface="Calibri" panose="020F0502020204030204" pitchFamily="34" charset="0"/>
                <a:cs typeface="Times New Roman" panose="02020603050405020304" pitchFamily="18" charset="0"/>
              </a:rPr>
              <a:t>», schreibt das Bundesamt für Justiz.</a:t>
            </a:r>
          </a:p>
          <a:p>
            <a:pPr marL="0" indent="0">
              <a:buNone/>
            </a:pPr>
            <a:endParaRPr lang="de-DE" dirty="0">
              <a:latin typeface="Times" pitchFamily="2" charset="0"/>
            </a:endParaRPr>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spTree>
    <p:extLst>
      <p:ext uri="{BB962C8B-B14F-4D97-AF65-F5344CB8AC3E}">
        <p14:creationId xmlns:p14="http://schemas.microsoft.com/office/powerpoint/2010/main" val="2232483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Wie geht die Politik mit dem Unrecht um?</a:t>
            </a:r>
            <a:br>
              <a:rPr lang="de-CH" sz="2400" b="1" dirty="0">
                <a:solidFill>
                  <a:srgbClr val="C00000"/>
                </a:solidFill>
              </a:rPr>
            </a:br>
            <a:r>
              <a:rPr lang="de-CH" sz="2400" b="1" dirty="0">
                <a:solidFill>
                  <a:srgbClr val="C00000"/>
                </a:solidFill>
              </a:rPr>
              <a:t>Ausgewählte politische Meilensteine</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sp>
        <p:nvSpPr>
          <p:cNvPr id="5" name="Inhaltsplatzhalter 2">
            <a:extLst>
              <a:ext uri="{FF2B5EF4-FFF2-40B4-BE49-F238E27FC236}">
                <a16:creationId xmlns:a16="http://schemas.microsoft.com/office/drawing/2014/main" id="{B31CD87B-8621-4A2C-9D1C-5C7CB96980A5}"/>
              </a:ext>
            </a:extLst>
          </p:cNvPr>
          <p:cNvSpPr txBox="1">
            <a:spLocks/>
          </p:cNvSpPr>
          <p:nvPr/>
        </p:nvSpPr>
        <p:spPr>
          <a:xfrm>
            <a:off x="8421356" y="1825625"/>
            <a:ext cx="30103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CH" sz="1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de-DE" dirty="0"/>
          </a:p>
        </p:txBody>
      </p:sp>
      <p:pic>
        <p:nvPicPr>
          <p:cNvPr id="9" name="Grafik 8">
            <a:extLst>
              <a:ext uri="{FF2B5EF4-FFF2-40B4-BE49-F238E27FC236}">
                <a16:creationId xmlns:a16="http://schemas.microsoft.com/office/drawing/2014/main" id="{48DCE4B3-3061-55E1-C321-2040200D6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66" y="0"/>
            <a:ext cx="4848393" cy="6858000"/>
          </a:xfrm>
          <a:prstGeom prst="rect">
            <a:avLst/>
          </a:prstGeom>
        </p:spPr>
      </p:pic>
      <p:sp>
        <p:nvSpPr>
          <p:cNvPr id="11" name="Inhaltsplatzhalter 10">
            <a:extLst>
              <a:ext uri="{FF2B5EF4-FFF2-40B4-BE49-F238E27FC236}">
                <a16:creationId xmlns:a16="http://schemas.microsoft.com/office/drawing/2014/main" id="{8F2D78F4-5026-455C-BAB5-6162ABA82461}"/>
              </a:ext>
            </a:extLst>
          </p:cNvPr>
          <p:cNvSpPr>
            <a:spLocks noGrp="1"/>
          </p:cNvSpPr>
          <p:nvPr>
            <p:ph idx="1"/>
          </p:nvPr>
        </p:nvSpPr>
        <p:spPr>
          <a:xfrm>
            <a:off x="627184" y="1565884"/>
            <a:ext cx="3221334" cy="3568824"/>
          </a:xfrm>
        </p:spPr>
        <p:txBody>
          <a:bodyPr vert="horz" lIns="91440" tIns="45720" rIns="91440" bIns="45720" rtlCol="0" anchor="t">
            <a:normAutofit/>
          </a:bodyPr>
          <a:lstStyle/>
          <a:p>
            <a:r>
              <a:rPr lang="de-DE" sz="1800" dirty="0">
                <a:solidFill>
                  <a:srgbClr val="C00000"/>
                </a:solidFill>
              </a:rPr>
              <a:t>Kanton Bern</a:t>
            </a:r>
            <a:r>
              <a:rPr lang="de-DE" sz="1800" dirty="0"/>
              <a:t> </a:t>
            </a:r>
          </a:p>
          <a:p>
            <a:r>
              <a:rPr lang="de-DE" sz="1800" dirty="0"/>
              <a:t>2006: Motionen der </a:t>
            </a:r>
            <a:r>
              <a:rPr lang="de-DE" sz="1800" dirty="0" err="1"/>
              <a:t>Grossrätinnen</a:t>
            </a:r>
            <a:r>
              <a:rPr lang="de-DE" sz="1800" dirty="0"/>
              <a:t> Margrit Stucki-Mäder (SP) und Christine Häsler (Grüne) zur Aufarbeitung der Geschichte der </a:t>
            </a:r>
            <a:r>
              <a:rPr lang="de-CH" sz="1800" dirty="0">
                <a:solidFill>
                  <a:srgbClr val="000000"/>
                </a:solidFill>
                <a:effectLst/>
                <a:latin typeface="Calibri"/>
                <a:ea typeface="Times New Roman" panose="02020603050405020304" pitchFamily="18" charset="0"/>
                <a:cs typeface="Times New Roman"/>
              </a:rPr>
              <a:t>«Verdingkinder»</a:t>
            </a:r>
            <a:r>
              <a:rPr lang="de-CH" sz="1800" dirty="0">
                <a:solidFill>
                  <a:srgbClr val="000000"/>
                </a:solidFill>
                <a:latin typeface="Calibri"/>
                <a:ea typeface="Times New Roman" panose="02020603050405020304" pitchFamily="18" charset="0"/>
                <a:cs typeface="Times New Roman"/>
              </a:rPr>
              <a:t> </a:t>
            </a:r>
            <a:endParaRPr lang="de-DE" sz="1800" dirty="0">
              <a:latin typeface="Calibri"/>
              <a:cs typeface="Calibri"/>
            </a:endParaRPr>
          </a:p>
          <a:p>
            <a:r>
              <a:rPr lang="de-DE" sz="1800" dirty="0"/>
              <a:t>2011 Entschuldigung des Justizdirektors Christoph Neuhaus; insbesondere bei den </a:t>
            </a:r>
            <a:r>
              <a:rPr lang="de-CH" sz="1800" dirty="0">
                <a:solidFill>
                  <a:srgbClr val="000000"/>
                </a:solidFill>
                <a:effectLst/>
                <a:latin typeface="Calibri"/>
                <a:ea typeface="Times New Roman" panose="02020603050405020304" pitchFamily="18" charset="0"/>
                <a:cs typeface="Times New Roman"/>
              </a:rPr>
              <a:t>«Verdingkindern»</a:t>
            </a:r>
            <a:r>
              <a:rPr lang="de-CH" sz="1800" dirty="0">
                <a:solidFill>
                  <a:srgbClr val="000000"/>
                </a:solidFill>
                <a:latin typeface="Calibri"/>
                <a:ea typeface="Times New Roman" panose="02020603050405020304" pitchFamily="18" charset="0"/>
                <a:cs typeface="Times New Roman"/>
              </a:rPr>
              <a:t> </a:t>
            </a:r>
            <a:endParaRPr lang="de-DE" sz="1800" dirty="0"/>
          </a:p>
        </p:txBody>
      </p:sp>
      <p:sp>
        <p:nvSpPr>
          <p:cNvPr id="12" name="Inhaltsplatzhalter 10">
            <a:extLst>
              <a:ext uri="{FF2B5EF4-FFF2-40B4-BE49-F238E27FC236}">
                <a16:creationId xmlns:a16="http://schemas.microsoft.com/office/drawing/2014/main" id="{7AE73CA0-DA5A-E2A0-5347-7EC50EF0056B}"/>
              </a:ext>
            </a:extLst>
          </p:cNvPr>
          <p:cNvSpPr txBox="1">
            <a:spLocks/>
          </p:cNvSpPr>
          <p:nvPr/>
        </p:nvSpPr>
        <p:spPr>
          <a:xfrm>
            <a:off x="3848518" y="1565884"/>
            <a:ext cx="3221334" cy="3568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rgbClr val="C00000"/>
                </a:solidFill>
              </a:rPr>
              <a:t>Bundesebene</a:t>
            </a:r>
            <a:r>
              <a:rPr lang="de-DE" sz="1800" dirty="0"/>
              <a:t> </a:t>
            </a:r>
          </a:p>
          <a:p>
            <a:r>
              <a:rPr lang="de-DE" sz="1800" dirty="0"/>
              <a:t>2010 Entschuldigung von Eveline Widmer-Schlumpf im Namen des Bundesrates in Hindelbank bei den </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800" dirty="0"/>
              <a:t>administrativ Versorgten</a:t>
            </a: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DE" sz="1800" dirty="0"/>
          </a:p>
          <a:p>
            <a:r>
              <a:rPr lang="de-DE" sz="1800" dirty="0"/>
              <a:t>2013 Entschuldigung von Simonetta Sommaruga im Namen des Bundesrates bei allen Opfern fürsorgerischer </a:t>
            </a:r>
            <a:r>
              <a:rPr lang="de-DE" sz="1800" dirty="0" err="1"/>
              <a:t>Zwangsmassnahmen</a:t>
            </a:r>
            <a:r>
              <a:rPr lang="de-DE" sz="1800" dirty="0"/>
              <a:t> und Fremdplatzierungen</a:t>
            </a:r>
          </a:p>
        </p:txBody>
      </p:sp>
      <p:sp>
        <p:nvSpPr>
          <p:cNvPr id="13" name="Textfeld 12">
            <a:extLst>
              <a:ext uri="{FF2B5EF4-FFF2-40B4-BE49-F238E27FC236}">
                <a16:creationId xmlns:a16="http://schemas.microsoft.com/office/drawing/2014/main" id="{3A8B4AF5-1DFB-0495-FB78-B9DA66AEA61C}"/>
              </a:ext>
            </a:extLst>
          </p:cNvPr>
          <p:cNvSpPr txBox="1"/>
          <p:nvPr/>
        </p:nvSpPr>
        <p:spPr>
          <a:xfrm>
            <a:off x="697524" y="5193880"/>
            <a:ext cx="6372328" cy="923330"/>
          </a:xfrm>
          <a:prstGeom prst="rect">
            <a:avLst/>
          </a:prstGeom>
          <a:solidFill>
            <a:schemeClr val="accent2">
              <a:lumMod val="20000"/>
              <a:lumOff val="80000"/>
            </a:schemeClr>
          </a:solidFill>
        </p:spPr>
        <p:txBody>
          <a:bodyPr wrap="square" rtlCol="0">
            <a:spAutoFit/>
          </a:bodyPr>
          <a:lstStyle/>
          <a:p>
            <a:r>
              <a:rPr lang="de-DE" dirty="0"/>
              <a:t>Für viele Betroffene waren die offiziellen Entschuldigungen Auslöser dafür, endlich – auch im engsten Kreis – über das erlittene Unrecht zu sprechen.</a:t>
            </a:r>
          </a:p>
        </p:txBody>
      </p:sp>
    </p:spTree>
    <p:extLst>
      <p:ext uri="{BB962C8B-B14F-4D97-AF65-F5344CB8AC3E}">
        <p14:creationId xmlns:p14="http://schemas.microsoft.com/office/powerpoint/2010/main" val="365067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6237797-CB84-0E61-115E-4F46A1D8C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9015" y="5627077"/>
            <a:ext cx="615461" cy="615461"/>
          </a:xfrm>
          <a:prstGeom prst="rect">
            <a:avLst/>
          </a:prstGeom>
        </p:spPr>
      </p:pic>
      <p:sp>
        <p:nvSpPr>
          <p:cNvPr id="2" name="Titel 1">
            <a:extLst>
              <a:ext uri="{FF2B5EF4-FFF2-40B4-BE49-F238E27FC236}">
                <a16:creationId xmlns:a16="http://schemas.microsoft.com/office/drawing/2014/main" id="{784BA205-3B06-41B4-862D-77FAFA142AD1}"/>
              </a:ext>
            </a:extLst>
          </p:cNvPr>
          <p:cNvSpPr>
            <a:spLocks noGrp="1"/>
          </p:cNvSpPr>
          <p:nvPr>
            <p:ph type="title"/>
          </p:nvPr>
        </p:nvSpPr>
        <p:spPr/>
        <p:txBody>
          <a:bodyPr>
            <a:normAutofit/>
          </a:bodyPr>
          <a:lstStyle/>
          <a:p>
            <a:r>
              <a:rPr lang="de-CH" sz="2400" b="1" dirty="0">
                <a:solidFill>
                  <a:srgbClr val="C00000"/>
                </a:solidFill>
              </a:rPr>
              <a:t>Wie geht die Gesellschaft mit dem Unrecht um? </a:t>
            </a:r>
            <a:br>
              <a:rPr lang="de-CH" sz="2400" dirty="0">
                <a:latin typeface="Calibri" panose="020F0502020204030204" pitchFamily="34" charset="0"/>
                <a:ea typeface="Calibri" panose="020F0502020204030204" pitchFamily="34" charset="0"/>
                <a:cs typeface="Times New Roman" panose="02020603050405020304" pitchFamily="18" charset="0"/>
              </a:rPr>
            </a:br>
            <a:endParaRPr lang="de-CH" sz="2400" b="1" dirty="0">
              <a:solidFill>
                <a:srgbClr val="0070C0"/>
              </a:solidFill>
            </a:endParaRPr>
          </a:p>
        </p:txBody>
      </p:sp>
      <p:sp>
        <p:nvSpPr>
          <p:cNvPr id="3" name="Inhaltsplatzhalter 2">
            <a:extLst>
              <a:ext uri="{FF2B5EF4-FFF2-40B4-BE49-F238E27FC236}">
                <a16:creationId xmlns:a16="http://schemas.microsoft.com/office/drawing/2014/main" id="{74761FE3-90BA-0991-CA14-B79347460906}"/>
              </a:ext>
            </a:extLst>
          </p:cNvPr>
          <p:cNvSpPr>
            <a:spLocks noGrp="1"/>
          </p:cNvSpPr>
          <p:nvPr>
            <p:ph idx="1"/>
          </p:nvPr>
        </p:nvSpPr>
        <p:spPr/>
        <p:txBody>
          <a:bodyPr vert="horz" lIns="91440" tIns="45720" rIns="91440" bIns="45720" rtlCol="0" anchor="t">
            <a:normAutofit/>
          </a:bodyPr>
          <a:lstStyle/>
          <a:p>
            <a:pPr algn="just"/>
            <a:r>
              <a:rPr lang="de-CH"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2013 Runder Tisch</a:t>
            </a:r>
            <a:r>
              <a:rPr lang="de-CH"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CH" sz="1800" dirty="0">
                <a:solidFill>
                  <a:srgbClr val="000000"/>
                </a:solidFill>
                <a:effectLst/>
                <a:latin typeface="Times New Roman" panose="02020603050405020304" pitchFamily="18" charset="0"/>
                <a:ea typeface="Times New Roman" panose="02020603050405020304" pitchFamily="18" charset="0"/>
              </a:rPr>
              <a:t>Behörden und Betroffene erarbeiteten gemeinsam die Grundlagen für die </a:t>
            </a:r>
            <a:r>
              <a:rPr lang="de-CH" sz="1800" dirty="0">
                <a:effectLst/>
                <a:latin typeface="Times New Roman" panose="02020603050405020304" pitchFamily="18" charset="0"/>
                <a:ea typeface="Times New Roman" panose="02020603050405020304" pitchFamily="18" charset="0"/>
              </a:rPr>
              <a:t>Schaffung des </a:t>
            </a:r>
            <a:r>
              <a:rPr lang="de-CH" sz="1800" i="1" dirty="0">
                <a:effectLst/>
                <a:latin typeface="Times New Roman" panose="02020603050405020304" pitchFamily="18" charset="0"/>
                <a:ea typeface="Times New Roman" panose="02020603050405020304" pitchFamily="18" charset="0"/>
              </a:rPr>
              <a:t>Bundesgesetzes über die Aufarbeitung der fürsorgerischen Zwangsmassnahmen und Fremdplatzierungen vor 1981 </a:t>
            </a:r>
            <a:r>
              <a:rPr lang="de-CH" sz="1800" dirty="0">
                <a:effectLst/>
                <a:latin typeface="Times New Roman" panose="02020603050405020304" pitchFamily="18" charset="0"/>
                <a:ea typeface="Times New Roman" panose="02020603050405020304" pitchFamily="18" charset="0"/>
              </a:rPr>
              <a:t>(AFZFG). </a:t>
            </a:r>
          </a:p>
          <a:p>
            <a:pPr algn="just"/>
            <a:r>
              <a:rPr lang="de-CH" sz="1800" b="1" dirty="0">
                <a:solidFill>
                  <a:srgbClr val="000000"/>
                </a:solidFill>
                <a:effectLst/>
                <a:latin typeface="Times New Roman" panose="02020603050405020304" pitchFamily="18" charset="0"/>
                <a:ea typeface="Times New Roman" panose="02020603050405020304" pitchFamily="18" charset="0"/>
              </a:rPr>
              <a:t>Parlamentarische Vorstösse </a:t>
            </a:r>
            <a:r>
              <a:rPr lang="de-CH" sz="1800" dirty="0">
                <a:solidFill>
                  <a:srgbClr val="000000"/>
                </a:solidFill>
                <a:effectLst/>
                <a:latin typeface="Times New Roman" panose="02020603050405020304" pitchFamily="18" charset="0"/>
                <a:ea typeface="Times New Roman" panose="02020603050405020304" pitchFamily="18" charset="0"/>
              </a:rPr>
              <a:t>und die </a:t>
            </a:r>
            <a:r>
              <a:rPr lang="de-CH" sz="1800" b="1" i="1" dirty="0">
                <a:solidFill>
                  <a:srgbClr val="000000"/>
                </a:solidFill>
                <a:effectLst/>
                <a:latin typeface="Times New Roman" panose="02020603050405020304" pitchFamily="18" charset="0"/>
                <a:ea typeface="Times New Roman" panose="02020603050405020304" pitchFamily="18" charset="0"/>
              </a:rPr>
              <a:t>«Wiedergutmachungsinitiative»,</a:t>
            </a:r>
            <a:r>
              <a:rPr lang="de-CH" sz="1800" i="1" dirty="0">
                <a:solidFill>
                  <a:srgbClr val="000000"/>
                </a:solidFill>
                <a:effectLst/>
                <a:latin typeface="Times New Roman" panose="02020603050405020304" pitchFamily="18" charset="0"/>
                <a:ea typeface="Times New Roman" panose="02020603050405020304" pitchFamily="18" charset="0"/>
              </a:rPr>
              <a:t> </a:t>
            </a:r>
            <a:r>
              <a:rPr lang="de-CH" sz="1800" dirty="0">
                <a:solidFill>
                  <a:srgbClr val="000000"/>
                </a:solidFill>
                <a:effectLst/>
                <a:latin typeface="Times New Roman" panose="02020603050405020304" pitchFamily="18" charset="0"/>
                <a:ea typeface="Times New Roman" panose="02020603050405020304" pitchFamily="18" charset="0"/>
              </a:rPr>
              <a:t>die schliesslich zugunsten eines indirekten Gegenvorschlags zurückgezogen wurde, verhalfen dem Gesetz zum Durchbruch. </a:t>
            </a:r>
          </a:p>
          <a:p>
            <a:pPr algn="just"/>
            <a:r>
              <a:rPr lang="de-CH" sz="1800" dirty="0">
                <a:solidFill>
                  <a:srgbClr val="000000"/>
                </a:solidFill>
                <a:effectLst/>
                <a:latin typeface="Times New Roman" panose="02020603050405020304" pitchFamily="18" charset="0"/>
                <a:ea typeface="Times New Roman" panose="02020603050405020304" pitchFamily="18" charset="0"/>
              </a:rPr>
              <a:t>Das </a:t>
            </a:r>
            <a:r>
              <a:rPr lang="de-CH" sz="1800" b="1" dirty="0">
                <a:solidFill>
                  <a:srgbClr val="000000"/>
                </a:solidFill>
                <a:effectLst/>
                <a:latin typeface="Times New Roman" panose="02020603050405020304" pitchFamily="18" charset="0"/>
                <a:ea typeface="Times New Roman" panose="02020603050405020304" pitchFamily="18" charset="0"/>
              </a:rPr>
              <a:t>AFZFG</a:t>
            </a:r>
            <a:r>
              <a:rPr lang="de-CH" sz="1800" dirty="0">
                <a:solidFill>
                  <a:srgbClr val="000000"/>
                </a:solidFill>
                <a:effectLst/>
                <a:latin typeface="Times New Roman" panose="02020603050405020304" pitchFamily="18" charset="0"/>
                <a:ea typeface="Times New Roman" panose="02020603050405020304" pitchFamily="18" charset="0"/>
              </a:rPr>
              <a:t> trat im Jahr 2017 in Kraft. </a:t>
            </a:r>
            <a:r>
              <a:rPr lang="de-CH" sz="1800" dirty="0">
                <a:solidFill>
                  <a:srgbClr val="000000"/>
                </a:solidFill>
                <a:latin typeface="Times New Roman" panose="02020603050405020304" pitchFamily="18" charset="0"/>
                <a:ea typeface="Times New Roman" panose="02020603050405020304" pitchFamily="18" charset="0"/>
              </a:rPr>
              <a:t>Vier</a:t>
            </a:r>
            <a:r>
              <a:rPr lang="de-CH" sz="1800" dirty="0">
                <a:solidFill>
                  <a:srgbClr val="000000"/>
                </a:solidFill>
                <a:effectLst/>
                <a:latin typeface="Times New Roman" panose="02020603050405020304" pitchFamily="18" charset="0"/>
                <a:ea typeface="Times New Roman" panose="02020603050405020304" pitchFamily="18" charset="0"/>
              </a:rPr>
              <a:t> Massnahmen sind zentral: </a:t>
            </a:r>
            <a:endParaRPr lang="de-CH" sz="1800" dirty="0">
              <a:effectLst/>
              <a:latin typeface="Times New Roman" panose="02020603050405020304" pitchFamily="18" charset="0"/>
              <a:ea typeface="Times New Roman" panose="02020603050405020304" pitchFamily="18" charset="0"/>
            </a:endParaRPr>
          </a:p>
          <a:p>
            <a:pPr lvl="1" algn="just">
              <a:buSzPts val="1000"/>
              <a:buFont typeface="Arial" pitchFamily="2" charset="2"/>
              <a:buChar char="•"/>
              <a:tabLst>
                <a:tab pos="270510" algn="l"/>
              </a:tabLst>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die Ausrichtung eines «Solidaritätsbeitrages» von 25’000 Franken pro betroffene Person;</a:t>
            </a:r>
            <a:endParaRPr lang="de-CH"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buSzPts val="1000"/>
              <a:buFont typeface="Arial" pitchFamily="2" charset="2"/>
              <a:buChar char="•"/>
              <a:tabLst>
                <a:tab pos="270510" algn="l"/>
              </a:tabLst>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die Beratung und Unterstützung von Opfern und anderen Betroffenen durch Anlaufstellen und Archive;</a:t>
            </a:r>
            <a:endParaRPr lang="de-CH"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buSzPts val="1000"/>
              <a:buFont typeface="Arial" pitchFamily="2" charset="2"/>
              <a:buChar char="•"/>
              <a:tabLst>
                <a:tab pos="270510" algn="l"/>
              </a:tabLst>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weitere Fördermassnahmen zugunsten der Betroffenen (insbesondere Selbsthilfeprojekte)</a:t>
            </a:r>
            <a:endParaRPr lang="de-CH"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buSzPts val="1000"/>
              <a:buFont typeface="Arial" pitchFamily="2" charset="2"/>
              <a:buChar char="•"/>
              <a:tabLst>
                <a:tab pos="270510" algn="l"/>
              </a:tabLst>
            </a:pPr>
            <a:r>
              <a:rPr lang="de-CH"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eine wissenschaftliche Aufarbeitung der Thematik. Diese ist im Gange. Verschiedene Nationalfonds- und kantonale Projekte liefern und lieferten Erkenntnisse zum Thema. Ein Meilenstein der Aufarbeitung war auch der </a:t>
            </a: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Bericht der </a:t>
            </a:r>
            <a:r>
              <a:rPr lang="de-DE"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Unabhängige Expertenkommission administrative Versorgung </a:t>
            </a:r>
            <a:r>
              <a:rPr lang="de-D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(UEK; 2019). </a:t>
            </a:r>
          </a:p>
          <a:p>
            <a:pPr marL="0" indent="0">
              <a:buNone/>
            </a:pPr>
            <a:endParaRPr lang="de-DE" dirty="0"/>
          </a:p>
        </p:txBody>
      </p:sp>
    </p:spTree>
    <p:extLst>
      <p:ext uri="{BB962C8B-B14F-4D97-AF65-F5344CB8AC3E}">
        <p14:creationId xmlns:p14="http://schemas.microsoft.com/office/powerpoint/2010/main" val="40585865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1446</Words>
  <Application>Microsoft Macintosh PowerPoint</Application>
  <PresentationFormat>Breitbild</PresentationFormat>
  <Paragraphs>81</Paragraphs>
  <Slides>12</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Calibri</vt:lpstr>
      <vt:lpstr>Calibri Light</vt:lpstr>
      <vt:lpstr>Symbol</vt:lpstr>
      <vt:lpstr>Times</vt:lpstr>
      <vt:lpstr>Times New Roman</vt:lpstr>
      <vt:lpstr>Wingdings</vt:lpstr>
      <vt:lpstr>Office</vt:lpstr>
      <vt:lpstr>Fürsorgerische Zwangsmassnahmen und Fremdplatzierungen  in der Schweiz und im Kanton Bern bis 1981</vt:lpstr>
      <vt:lpstr>Worum geht es? </vt:lpstr>
      <vt:lpstr>Wer war von fürsorgerischen Zwangsmassnahmen und Fremdplatzierungen betroffen?  </vt:lpstr>
      <vt:lpstr>Wer war von fürsorgerischen Zwangsmassnahmen und Fremdplatzierungen betroffen?  </vt:lpstr>
      <vt:lpstr>Wer war von fürsorgerischen Zwangsmassnahmen und Fremdplatzierungen betroffen?  </vt:lpstr>
      <vt:lpstr>Wo geschah Unrecht?  </vt:lpstr>
      <vt:lpstr>Wer machte auf das Unrecht aufmerksam?  </vt:lpstr>
      <vt:lpstr>Wie geht die Politik mit dem Unrecht um? Ausgewählte politische Meilensteine </vt:lpstr>
      <vt:lpstr>Wie geht die Gesellschaft mit dem Unrecht um?  </vt:lpstr>
      <vt:lpstr>Und wie erinnern wir? </vt:lpstr>
      <vt:lpstr>Ausgewählte Literaturhinweise </vt:lpstr>
      <vt:lpstr>Weitere Bildquellen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Berner  ZEICHEN  DER  ERINNERUNG (Arbeitstitel: ZEDER) an die Zeit fürsorgerischer Zwangsmassnahmen und Fremdplatzierungen</dc:title>
  <dc:creator>Urs Rietmann</dc:creator>
  <cp:lastModifiedBy>Ritzer, Nadine</cp:lastModifiedBy>
  <cp:revision>92</cp:revision>
  <dcterms:created xsi:type="dcterms:W3CDTF">2022-05-03T07:02:13Z</dcterms:created>
  <dcterms:modified xsi:type="dcterms:W3CDTF">2023-05-09T11:07:42Z</dcterms:modified>
</cp:coreProperties>
</file>